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Poppins" panose="00000500000000000000" pitchFamily="2" charset="0"/>
      <p:regular r:id="rId12"/>
    </p:embeddedFont>
    <p:embeddedFont>
      <p:font typeface="Poppins Bold" panose="00000800000000000000"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www.linkedin.com/in/ahmad-al-qodri-azizi-dalimunthe-8628072b8/" TargetMode="Externa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917764"/>
            <a:ext cx="16230600" cy="807119"/>
            <a:chOff x="0" y="0"/>
            <a:chExt cx="2287793" cy="113768"/>
          </a:xfrm>
        </p:grpSpPr>
        <p:sp>
          <p:nvSpPr>
            <p:cNvPr id="3" name="Freeform 3"/>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240660" y="1181306"/>
            <a:ext cx="299085" cy="299085"/>
          </a:xfrm>
          <a:custGeom>
            <a:avLst/>
            <a:gdLst/>
            <a:ahLst/>
            <a:cxnLst/>
            <a:rect l="l" t="t" r="r" b="b"/>
            <a:pathLst>
              <a:path w="299085" h="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6347797" y="6943552"/>
            <a:ext cx="2438700" cy="807119"/>
            <a:chOff x="0" y="0"/>
            <a:chExt cx="343748" cy="113768"/>
          </a:xfrm>
        </p:grpSpPr>
        <p:sp>
          <p:nvSpPr>
            <p:cNvPr id="7" name="Freeform 7"/>
            <p:cNvSpPr/>
            <p:nvPr/>
          </p:nvSpPr>
          <p:spPr>
            <a:xfrm>
              <a:off x="0" y="0"/>
              <a:ext cx="343748" cy="113768"/>
            </a:xfrm>
            <a:custGeom>
              <a:avLst/>
              <a:gdLst/>
              <a:ahLst/>
              <a:cxnLst/>
              <a:rect l="l" t="t" r="r" b="b"/>
              <a:pathLst>
                <a:path w="343748" h="11376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8" name="TextBox 8"/>
            <p:cNvSpPr txBox="1"/>
            <p:nvPr/>
          </p:nvSpPr>
          <p:spPr>
            <a:xfrm>
              <a:off x="0" y="-38100"/>
              <a:ext cx="343748" cy="15186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501503" y="6943552"/>
            <a:ext cx="2438700" cy="807119"/>
            <a:chOff x="0" y="0"/>
            <a:chExt cx="343748" cy="113768"/>
          </a:xfrm>
        </p:grpSpPr>
        <p:sp>
          <p:nvSpPr>
            <p:cNvPr id="10" name="Freeform 10"/>
            <p:cNvSpPr/>
            <p:nvPr/>
          </p:nvSpPr>
          <p:spPr>
            <a:xfrm>
              <a:off x="0" y="0"/>
              <a:ext cx="343748" cy="113768"/>
            </a:xfrm>
            <a:custGeom>
              <a:avLst/>
              <a:gdLst/>
              <a:ahLst/>
              <a:cxnLst/>
              <a:rect l="l" t="t" r="r" b="b"/>
              <a:pathLst>
                <a:path w="343748" h="11376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1" name="TextBox 11"/>
            <p:cNvSpPr txBox="1"/>
            <p:nvPr/>
          </p:nvSpPr>
          <p:spPr>
            <a:xfrm>
              <a:off x="0" y="-38100"/>
              <a:ext cx="343748" cy="15186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650621" y="8790649"/>
            <a:ext cx="608679" cy="602564"/>
            <a:chOff x="0" y="0"/>
            <a:chExt cx="85797" cy="84935"/>
          </a:xfrm>
        </p:grpSpPr>
        <p:sp>
          <p:nvSpPr>
            <p:cNvPr id="13" name="Freeform 1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4" name="TextBox 1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0" y="9207347"/>
            <a:ext cx="2752356" cy="1079653"/>
          </a:xfrm>
          <a:custGeom>
            <a:avLst/>
            <a:gdLst/>
            <a:ahLst/>
            <a:cxnLst/>
            <a:rect l="l" t="t" r="r" b="b"/>
            <a:pathLst>
              <a:path w="2752356" h="1079653">
                <a:moveTo>
                  <a:pt x="0" y="0"/>
                </a:moveTo>
                <a:lnTo>
                  <a:pt x="2752356" y="0"/>
                </a:lnTo>
                <a:lnTo>
                  <a:pt x="2752356" y="1079653"/>
                </a:lnTo>
                <a:lnTo>
                  <a:pt x="0" y="1079653"/>
                </a:lnTo>
                <a:lnTo>
                  <a:pt x="0" y="0"/>
                </a:lnTo>
                <a:close/>
              </a:path>
            </a:pathLst>
          </a:custGeom>
          <a:blipFill>
            <a:blip r:embed="rId4"/>
            <a:stretch>
              <a:fillRect/>
            </a:stretch>
          </a:blipFill>
        </p:spPr>
      </p:sp>
      <p:sp>
        <p:nvSpPr>
          <p:cNvPr id="16" name="Freeform 16"/>
          <p:cNvSpPr/>
          <p:nvPr/>
        </p:nvSpPr>
        <p:spPr>
          <a:xfrm>
            <a:off x="14057502" y="2315096"/>
            <a:ext cx="3693322" cy="6051366"/>
          </a:xfrm>
          <a:custGeom>
            <a:avLst/>
            <a:gdLst/>
            <a:ahLst/>
            <a:cxnLst/>
            <a:rect l="l" t="t" r="r" b="b"/>
            <a:pathLst>
              <a:path w="3693322" h="6051366">
                <a:moveTo>
                  <a:pt x="0" y="0"/>
                </a:moveTo>
                <a:lnTo>
                  <a:pt x="3693322" y="0"/>
                </a:lnTo>
                <a:lnTo>
                  <a:pt x="3693322" y="6051366"/>
                </a:lnTo>
                <a:lnTo>
                  <a:pt x="0" y="6051366"/>
                </a:lnTo>
                <a:lnTo>
                  <a:pt x="0" y="0"/>
                </a:lnTo>
                <a:close/>
              </a:path>
            </a:pathLst>
          </a:custGeom>
          <a:blipFill>
            <a:blip r:embed="rId5"/>
            <a:stretch>
              <a:fillRect/>
            </a:stretch>
          </a:blipFill>
        </p:spPr>
      </p:sp>
      <p:sp>
        <p:nvSpPr>
          <p:cNvPr id="17" name="TextBox 17"/>
          <p:cNvSpPr txBox="1"/>
          <p:nvPr/>
        </p:nvSpPr>
        <p:spPr>
          <a:xfrm>
            <a:off x="661228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18" name="TextBox 18"/>
          <p:cNvSpPr txBox="1"/>
          <p:nvPr/>
        </p:nvSpPr>
        <p:spPr>
          <a:xfrm>
            <a:off x="864507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9" name="TextBox 19"/>
          <p:cNvSpPr txBox="1"/>
          <p:nvPr/>
        </p:nvSpPr>
        <p:spPr>
          <a:xfrm>
            <a:off x="1780158" y="1200356"/>
            <a:ext cx="2391278" cy="280035"/>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DEVCOM</a:t>
            </a:r>
          </a:p>
        </p:txBody>
      </p:sp>
      <p:sp>
        <p:nvSpPr>
          <p:cNvPr id="20" name="TextBox 20"/>
          <p:cNvSpPr txBox="1"/>
          <p:nvPr/>
        </p:nvSpPr>
        <p:spPr>
          <a:xfrm>
            <a:off x="10509616"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id="21" name="TextBox 21"/>
          <p:cNvSpPr txBox="1"/>
          <p:nvPr/>
        </p:nvSpPr>
        <p:spPr>
          <a:xfrm>
            <a:off x="3147724" y="4093705"/>
            <a:ext cx="11992551" cy="1907459"/>
          </a:xfrm>
          <a:prstGeom prst="rect">
            <a:avLst/>
          </a:prstGeom>
        </p:spPr>
        <p:txBody>
          <a:bodyPr lIns="0" tIns="0" rIns="0" bIns="0" rtlCol="0" anchor="t">
            <a:spAutoFit/>
          </a:bodyPr>
          <a:lstStyle/>
          <a:p>
            <a:pPr algn="ctr">
              <a:lnSpc>
                <a:spcPts val="13269"/>
              </a:lnSpc>
            </a:pPr>
            <a:r>
              <a:rPr lang="en-US" sz="13822" b="1">
                <a:solidFill>
                  <a:srgbClr val="FFFFFF"/>
                </a:solidFill>
                <a:latin typeface="Poppins Bold"/>
                <a:ea typeface="Poppins Bold"/>
                <a:cs typeface="Poppins Bold"/>
                <a:sym typeface="Poppins Bold"/>
              </a:rPr>
              <a:t>HTML</a:t>
            </a:r>
          </a:p>
        </p:txBody>
      </p:sp>
      <p:sp>
        <p:nvSpPr>
          <p:cNvPr id="22" name="TextBox 22"/>
          <p:cNvSpPr txBox="1"/>
          <p:nvPr/>
        </p:nvSpPr>
        <p:spPr>
          <a:xfrm>
            <a:off x="3682852" y="3516362"/>
            <a:ext cx="10922297" cy="473075"/>
          </a:xfrm>
          <a:prstGeom prst="rect">
            <a:avLst/>
          </a:prstGeom>
        </p:spPr>
        <p:txBody>
          <a:bodyPr lIns="0" tIns="0" rIns="0" bIns="0" rtlCol="0" anchor="t">
            <a:spAutoFit/>
          </a:bodyPr>
          <a:lstStyle/>
          <a:p>
            <a:pPr algn="ctr">
              <a:lnSpc>
                <a:spcPts val="3910"/>
              </a:lnSpc>
            </a:pPr>
            <a:r>
              <a:rPr lang="en-US" sz="2300" spc="1104">
                <a:solidFill>
                  <a:srgbClr val="FFFFFF"/>
                </a:solidFill>
                <a:latin typeface="Poppins"/>
                <a:ea typeface="Poppins"/>
                <a:cs typeface="Poppins"/>
                <a:sym typeface="Poppins"/>
              </a:rPr>
              <a:t>INTENSIVE LEARNING</a:t>
            </a:r>
          </a:p>
        </p:txBody>
      </p:sp>
      <p:sp>
        <p:nvSpPr>
          <p:cNvPr id="23" name="TextBox 23"/>
          <p:cNvSpPr txBox="1"/>
          <p:nvPr/>
        </p:nvSpPr>
        <p:spPr>
          <a:xfrm>
            <a:off x="4613380" y="5792738"/>
            <a:ext cx="9061241"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HYPERTEXT MARKUP LANGUAGE</a:t>
            </a:r>
          </a:p>
        </p:txBody>
      </p:sp>
      <p:sp>
        <p:nvSpPr>
          <p:cNvPr id="24" name="TextBox 24"/>
          <p:cNvSpPr txBox="1"/>
          <p:nvPr/>
        </p:nvSpPr>
        <p:spPr>
          <a:xfrm>
            <a:off x="6295308" y="7139149"/>
            <a:ext cx="2543678"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Get Started</a:t>
            </a:r>
          </a:p>
        </p:txBody>
      </p:sp>
      <p:sp>
        <p:nvSpPr>
          <p:cNvPr id="25" name="TextBox 25"/>
          <p:cNvSpPr txBox="1"/>
          <p:nvPr/>
        </p:nvSpPr>
        <p:spPr>
          <a:xfrm>
            <a:off x="9449014" y="7139149"/>
            <a:ext cx="2543678"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Play Video</a:t>
            </a:r>
          </a:p>
        </p:txBody>
      </p:sp>
      <p:sp>
        <p:nvSpPr>
          <p:cNvPr id="26" name="TextBox 26"/>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27" name="TextBox 27"/>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085137" y="3457459"/>
            <a:ext cx="14305066" cy="5201784"/>
            <a:chOff x="0" y="0"/>
            <a:chExt cx="2016378" cy="733220"/>
          </a:xfrm>
        </p:grpSpPr>
        <p:sp>
          <p:nvSpPr>
            <p:cNvPr id="6" name="Freeform 6"/>
            <p:cNvSpPr/>
            <p:nvPr/>
          </p:nvSpPr>
          <p:spPr>
            <a:xfrm>
              <a:off x="0" y="0"/>
              <a:ext cx="2016378" cy="733220"/>
            </a:xfrm>
            <a:custGeom>
              <a:avLst/>
              <a:gdLst/>
              <a:ahLst/>
              <a:cxnLst/>
              <a:rect l="l" t="t" r="r" b="b"/>
              <a:pathLst>
                <a:path w="2016378" h="733220">
                  <a:moveTo>
                    <a:pt x="10824" y="0"/>
                  </a:moveTo>
                  <a:lnTo>
                    <a:pt x="2005554" y="0"/>
                  </a:lnTo>
                  <a:cubicBezTo>
                    <a:pt x="2008425" y="0"/>
                    <a:pt x="2011178" y="1140"/>
                    <a:pt x="2013208" y="3170"/>
                  </a:cubicBezTo>
                  <a:cubicBezTo>
                    <a:pt x="2015237" y="5200"/>
                    <a:pt x="2016378" y="7953"/>
                    <a:pt x="2016378" y="10824"/>
                  </a:cubicBezTo>
                  <a:lnTo>
                    <a:pt x="2016378" y="722396"/>
                  </a:lnTo>
                  <a:cubicBezTo>
                    <a:pt x="2016378" y="725267"/>
                    <a:pt x="2015237" y="728020"/>
                    <a:pt x="2013208" y="730050"/>
                  </a:cubicBezTo>
                  <a:cubicBezTo>
                    <a:pt x="2011178" y="732080"/>
                    <a:pt x="2008425" y="733220"/>
                    <a:pt x="2005554" y="733220"/>
                  </a:cubicBezTo>
                  <a:lnTo>
                    <a:pt x="10824" y="733220"/>
                  </a:lnTo>
                  <a:cubicBezTo>
                    <a:pt x="7953" y="733220"/>
                    <a:pt x="5200" y="732080"/>
                    <a:pt x="3170" y="730050"/>
                  </a:cubicBezTo>
                  <a:cubicBezTo>
                    <a:pt x="1140" y="728020"/>
                    <a:pt x="0" y="725267"/>
                    <a:pt x="0" y="722396"/>
                  </a:cubicBezTo>
                  <a:lnTo>
                    <a:pt x="0" y="10824"/>
                  </a:lnTo>
                  <a:cubicBezTo>
                    <a:pt x="0" y="7953"/>
                    <a:pt x="1140" y="5200"/>
                    <a:pt x="3170" y="3170"/>
                  </a:cubicBezTo>
                  <a:cubicBezTo>
                    <a:pt x="5200" y="1140"/>
                    <a:pt x="7953" y="0"/>
                    <a:pt x="10824"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016378" cy="77132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9" name="TextBox 9"/>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9</a:t>
            </a:r>
          </a:p>
        </p:txBody>
      </p:sp>
      <p:sp>
        <p:nvSpPr>
          <p:cNvPr id="10" name="TextBox 10"/>
          <p:cNvSpPr txBox="1"/>
          <p:nvPr/>
        </p:nvSpPr>
        <p:spPr>
          <a:xfrm>
            <a:off x="7589386" y="2038721"/>
            <a:ext cx="3296567"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TUGAS</a:t>
            </a:r>
          </a:p>
        </p:txBody>
      </p:sp>
      <p:sp>
        <p:nvSpPr>
          <p:cNvPr id="11" name="TextBox 11"/>
          <p:cNvSpPr txBox="1"/>
          <p:nvPr/>
        </p:nvSpPr>
        <p:spPr>
          <a:xfrm>
            <a:off x="3962400" y="4546174"/>
            <a:ext cx="10068286" cy="3024354"/>
          </a:xfrm>
          <a:prstGeom prst="rect">
            <a:avLst/>
          </a:prstGeom>
        </p:spPr>
        <p:txBody>
          <a:bodyPr wrap="square" lIns="0" tIns="0" rIns="0" bIns="0" rtlCol="0" anchor="t">
            <a:spAutoFit/>
          </a:bodyPr>
          <a:lstStyle/>
          <a:p>
            <a:pPr algn="just">
              <a:lnSpc>
                <a:spcPts val="4759"/>
              </a:lnSpc>
            </a:pPr>
            <a:r>
              <a:rPr lang="en-US" sz="2799" dirty="0" err="1">
                <a:solidFill>
                  <a:srgbClr val="FFFFFF"/>
                </a:solidFill>
                <a:latin typeface="Poppins"/>
                <a:ea typeface="Poppins"/>
                <a:cs typeface="Poppins"/>
                <a:sym typeface="Poppins"/>
              </a:rPr>
              <a:t>Buatlah</a:t>
            </a:r>
            <a:r>
              <a:rPr lang="en-US" sz="2799" dirty="0">
                <a:solidFill>
                  <a:srgbClr val="FFFFFF"/>
                </a:solidFill>
                <a:latin typeface="Poppins"/>
                <a:ea typeface="Poppins"/>
                <a:cs typeface="Poppins"/>
                <a:sym typeface="Poppins"/>
              </a:rPr>
              <a:t> website </a:t>
            </a:r>
            <a:r>
              <a:rPr lang="en-US" sz="2799" dirty="0" err="1">
                <a:solidFill>
                  <a:srgbClr val="FFFFFF"/>
                </a:solidFill>
                <a:latin typeface="Poppins"/>
                <a:ea typeface="Poppins"/>
                <a:cs typeface="Poppins"/>
                <a:sym typeface="Poppins"/>
              </a:rPr>
              <a:t>dengan</a:t>
            </a:r>
            <a:r>
              <a:rPr lang="en-US" sz="2799" dirty="0">
                <a:solidFill>
                  <a:srgbClr val="FFFFFF"/>
                </a:solidFill>
                <a:latin typeface="Poppins"/>
                <a:ea typeface="Poppins"/>
                <a:cs typeface="Poppins"/>
                <a:sym typeface="Poppins"/>
              </a:rPr>
              <a:t> HTML dan </a:t>
            </a:r>
            <a:r>
              <a:rPr lang="en-US" sz="2799" dirty="0" err="1">
                <a:solidFill>
                  <a:srgbClr val="FFFFFF"/>
                </a:solidFill>
                <a:latin typeface="Poppins"/>
                <a:ea typeface="Poppins"/>
                <a:cs typeface="Poppins"/>
                <a:sym typeface="Poppins"/>
              </a:rPr>
              <a:t>menggunakan</a:t>
            </a:r>
            <a:r>
              <a:rPr lang="en-US" sz="2799" dirty="0">
                <a:solidFill>
                  <a:srgbClr val="FFFFFF"/>
                </a:solidFill>
                <a:latin typeface="Poppins"/>
                <a:ea typeface="Poppins"/>
                <a:cs typeface="Poppins"/>
                <a:sym typeface="Poppins"/>
              </a:rPr>
              <a:t> </a:t>
            </a:r>
            <a:r>
              <a:rPr lang="en-US" sz="2799" dirty="0" err="1">
                <a:solidFill>
                  <a:srgbClr val="FFFFFF"/>
                </a:solidFill>
                <a:latin typeface="Poppins"/>
                <a:ea typeface="Poppins"/>
                <a:cs typeface="Poppins"/>
                <a:sym typeface="Poppins"/>
              </a:rPr>
              <a:t>seluruh</a:t>
            </a:r>
            <a:r>
              <a:rPr lang="en-US" sz="2799" dirty="0">
                <a:solidFill>
                  <a:srgbClr val="FFFFFF"/>
                </a:solidFill>
                <a:latin typeface="Poppins"/>
                <a:ea typeface="Poppins"/>
                <a:cs typeface="Poppins"/>
                <a:sym typeface="Poppins"/>
              </a:rPr>
              <a:t> tag </a:t>
            </a:r>
            <a:r>
              <a:rPr lang="en-US" sz="2799" dirty="0" err="1">
                <a:solidFill>
                  <a:srgbClr val="FFFFFF"/>
                </a:solidFill>
                <a:latin typeface="Poppins"/>
                <a:ea typeface="Poppins"/>
                <a:cs typeface="Poppins"/>
                <a:sym typeface="Poppins"/>
              </a:rPr>
              <a:t>tag</a:t>
            </a:r>
            <a:r>
              <a:rPr lang="en-US" sz="2799" dirty="0">
                <a:solidFill>
                  <a:srgbClr val="FFFFFF"/>
                </a:solidFill>
                <a:latin typeface="Poppins"/>
                <a:ea typeface="Poppins"/>
                <a:cs typeface="Poppins"/>
                <a:sym typeface="Poppins"/>
              </a:rPr>
              <a:t> yang </a:t>
            </a:r>
            <a:r>
              <a:rPr lang="en-US" sz="2799" dirty="0" err="1">
                <a:solidFill>
                  <a:srgbClr val="FFFFFF"/>
                </a:solidFill>
                <a:latin typeface="Poppins"/>
                <a:ea typeface="Poppins"/>
                <a:cs typeface="Poppins"/>
                <a:sym typeface="Poppins"/>
              </a:rPr>
              <a:t>ada</a:t>
            </a:r>
            <a:r>
              <a:rPr lang="en-US" sz="2799" dirty="0">
                <a:solidFill>
                  <a:srgbClr val="FFFFFF"/>
                </a:solidFill>
                <a:latin typeface="Poppins"/>
                <a:ea typeface="Poppins"/>
                <a:cs typeface="Poppins"/>
                <a:sym typeface="Poppins"/>
              </a:rPr>
              <a:t> di HTML. </a:t>
            </a:r>
            <a:r>
              <a:rPr lang="en-US" sz="2799" dirty="0" err="1">
                <a:solidFill>
                  <a:srgbClr val="FFFFFF"/>
                </a:solidFill>
                <a:latin typeface="Poppins"/>
                <a:ea typeface="Poppins"/>
                <a:cs typeface="Poppins"/>
                <a:sym typeface="Poppins"/>
              </a:rPr>
              <a:t>Buatlah</a:t>
            </a:r>
            <a:r>
              <a:rPr lang="en-US" sz="2799" dirty="0">
                <a:solidFill>
                  <a:srgbClr val="FFFFFF"/>
                </a:solidFill>
                <a:latin typeface="Poppins"/>
                <a:ea typeface="Poppins"/>
                <a:cs typeface="Poppins"/>
                <a:sym typeface="Poppins"/>
              </a:rPr>
              <a:t> </a:t>
            </a:r>
            <a:r>
              <a:rPr lang="en-US" sz="2799" dirty="0" err="1">
                <a:solidFill>
                  <a:srgbClr val="FFFFFF"/>
                </a:solidFill>
                <a:latin typeface="Poppins"/>
                <a:ea typeface="Poppins"/>
                <a:cs typeface="Poppins"/>
                <a:sym typeface="Poppins"/>
              </a:rPr>
              <a:t>sekreatif</a:t>
            </a:r>
            <a:r>
              <a:rPr lang="en-US" sz="2799" dirty="0">
                <a:solidFill>
                  <a:srgbClr val="FFFFFF"/>
                </a:solidFill>
                <a:latin typeface="Poppins"/>
                <a:ea typeface="Poppins"/>
                <a:cs typeface="Poppins"/>
                <a:sym typeface="Poppins"/>
              </a:rPr>
              <a:t> </a:t>
            </a:r>
            <a:r>
              <a:rPr lang="en-US" sz="2799" dirty="0" err="1">
                <a:solidFill>
                  <a:srgbClr val="FFFFFF"/>
                </a:solidFill>
                <a:latin typeface="Poppins"/>
                <a:ea typeface="Poppins"/>
                <a:cs typeface="Poppins"/>
                <a:sym typeface="Poppins"/>
              </a:rPr>
              <a:t>mungkin</a:t>
            </a:r>
            <a:r>
              <a:rPr lang="en-US" sz="2799" dirty="0">
                <a:solidFill>
                  <a:srgbClr val="FFFFFF"/>
                </a:solidFill>
                <a:latin typeface="Poppins"/>
                <a:ea typeface="Poppins"/>
                <a:cs typeface="Poppins"/>
                <a:sym typeface="Poppins"/>
              </a:rPr>
              <a:t> 😊😊</a:t>
            </a:r>
          </a:p>
          <a:p>
            <a:pPr algn="just">
              <a:lnSpc>
                <a:spcPts val="4759"/>
              </a:lnSpc>
            </a:pPr>
            <a:endParaRPr lang="en-US" sz="2799" dirty="0">
              <a:solidFill>
                <a:srgbClr val="FFFFFF"/>
              </a:solidFill>
              <a:latin typeface="Poppins"/>
              <a:ea typeface="Poppins"/>
              <a:cs typeface="Poppins"/>
              <a:sym typeface="Poppins"/>
            </a:endParaRPr>
          </a:p>
          <a:p>
            <a:pPr algn="just">
              <a:lnSpc>
                <a:spcPts val="4759"/>
              </a:lnSpc>
            </a:pPr>
            <a:r>
              <a:rPr lang="en-US" sz="2799" dirty="0">
                <a:solidFill>
                  <a:srgbClr val="FFFFFF"/>
                </a:solidFill>
                <a:latin typeface="Poppins"/>
                <a:ea typeface="Poppins"/>
                <a:cs typeface="Poppins"/>
                <a:sym typeface="Poppins"/>
              </a:rPr>
              <a:t>https://youtu.be/0oA1Z6UKM5M?si=vlXlcvEBjMo-0Kr3</a:t>
            </a:r>
          </a:p>
        </p:txBody>
      </p:sp>
      <p:grpSp>
        <p:nvGrpSpPr>
          <p:cNvPr id="12" name="Group 12"/>
          <p:cNvGrpSpPr/>
          <p:nvPr/>
        </p:nvGrpSpPr>
        <p:grpSpPr>
          <a:xfrm>
            <a:off x="1028700" y="917764"/>
            <a:ext cx="16230600" cy="807119"/>
            <a:chOff x="0" y="0"/>
            <a:chExt cx="2287793" cy="113768"/>
          </a:xfrm>
        </p:grpSpPr>
        <p:sp>
          <p:nvSpPr>
            <p:cNvPr id="13" name="Freeform 13"/>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4" name="TextBox 14"/>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6240660" y="1181306"/>
            <a:ext cx="299085" cy="299085"/>
          </a:xfrm>
          <a:custGeom>
            <a:avLst/>
            <a:gdLst/>
            <a:ahLst/>
            <a:cxnLst/>
            <a:rect l="l" t="t" r="r" b="b"/>
            <a:pathLst>
              <a:path w="299085" h="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661228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17" name="TextBox 17"/>
          <p:cNvSpPr txBox="1"/>
          <p:nvPr/>
        </p:nvSpPr>
        <p:spPr>
          <a:xfrm>
            <a:off x="864507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8" name="TextBox 18"/>
          <p:cNvSpPr txBox="1"/>
          <p:nvPr/>
        </p:nvSpPr>
        <p:spPr>
          <a:xfrm>
            <a:off x="1780158" y="1200356"/>
            <a:ext cx="2391278" cy="280035"/>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DEVCOM</a:t>
            </a:r>
          </a:p>
        </p:txBody>
      </p:sp>
      <p:sp>
        <p:nvSpPr>
          <p:cNvPr id="19" name="TextBox 19"/>
          <p:cNvSpPr txBox="1"/>
          <p:nvPr/>
        </p:nvSpPr>
        <p:spPr>
          <a:xfrm>
            <a:off x="10509616"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id="20" name="Freeform 20"/>
          <p:cNvSpPr/>
          <p:nvPr/>
        </p:nvSpPr>
        <p:spPr>
          <a:xfrm>
            <a:off x="0" y="9207347"/>
            <a:ext cx="2752356" cy="1079653"/>
          </a:xfrm>
          <a:custGeom>
            <a:avLst/>
            <a:gdLst/>
            <a:ahLst/>
            <a:cxnLst/>
            <a:rect l="l" t="t" r="r" b="b"/>
            <a:pathLst>
              <a:path w="2752356" h="1079653">
                <a:moveTo>
                  <a:pt x="0" y="0"/>
                </a:moveTo>
                <a:lnTo>
                  <a:pt x="2752356" y="0"/>
                </a:lnTo>
                <a:lnTo>
                  <a:pt x="2752356" y="1079653"/>
                </a:lnTo>
                <a:lnTo>
                  <a:pt x="0" y="1079653"/>
                </a:lnTo>
                <a:lnTo>
                  <a:pt x="0" y="0"/>
                </a:lnTo>
                <a:close/>
              </a:path>
            </a:pathLst>
          </a:custGeom>
          <a:blipFill>
            <a:blip r:embed="rId4"/>
            <a:stretch>
              <a:fillRect/>
            </a:stretch>
          </a:blipFill>
        </p:spPr>
      </p:sp>
      <p:sp>
        <p:nvSpPr>
          <p:cNvPr id="21" name="Freeform 21"/>
          <p:cNvSpPr/>
          <p:nvPr/>
        </p:nvSpPr>
        <p:spPr>
          <a:xfrm>
            <a:off x="13841018" y="2232083"/>
            <a:ext cx="3693322" cy="6051366"/>
          </a:xfrm>
          <a:custGeom>
            <a:avLst/>
            <a:gdLst/>
            <a:ahLst/>
            <a:cxnLst/>
            <a:rect l="l" t="t" r="r" b="b"/>
            <a:pathLst>
              <a:path w="3693322" h="6051366">
                <a:moveTo>
                  <a:pt x="0" y="0"/>
                </a:moveTo>
                <a:lnTo>
                  <a:pt x="3693322" y="0"/>
                </a:lnTo>
                <a:lnTo>
                  <a:pt x="3693322" y="6051366"/>
                </a:lnTo>
                <a:lnTo>
                  <a:pt x="0" y="6051366"/>
                </a:lnTo>
                <a:lnTo>
                  <a:pt x="0" y="0"/>
                </a:lnTo>
                <a:close/>
              </a:path>
            </a:pathLst>
          </a:custGeom>
          <a:blipFill>
            <a:blip r:embed="rId5"/>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6612" y="0"/>
            <a:ext cx="18474612" cy="10184130"/>
          </a:xfrm>
          <a:custGeom>
            <a:avLst/>
            <a:gdLst/>
            <a:ahLst/>
            <a:cxnLst/>
            <a:rect l="l" t="t" r="r" b="b"/>
            <a:pathLst>
              <a:path w="18474612" h="10184130">
                <a:moveTo>
                  <a:pt x="0" y="0"/>
                </a:moveTo>
                <a:lnTo>
                  <a:pt x="18474612" y="0"/>
                </a:lnTo>
                <a:lnTo>
                  <a:pt x="18474612" y="10184130"/>
                </a:lnTo>
                <a:lnTo>
                  <a:pt x="0" y="10184130"/>
                </a:lnTo>
                <a:lnTo>
                  <a:pt x="0" y="0"/>
                </a:lnTo>
                <a:close/>
              </a:path>
            </a:pathLst>
          </a:custGeom>
          <a:blipFill>
            <a:blip r:embed="rId2"/>
            <a:stretch>
              <a:fillRect/>
            </a:stretch>
          </a:blipFill>
        </p:spPr>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336121" y="6799808"/>
            <a:ext cx="8314499" cy="1144770"/>
            <a:chOff x="0" y="0"/>
            <a:chExt cx="1171975" cy="161362"/>
          </a:xfrm>
        </p:grpSpPr>
        <p:sp>
          <p:nvSpPr>
            <p:cNvPr id="6" name="Freeform 6"/>
            <p:cNvSpPr/>
            <p:nvPr/>
          </p:nvSpPr>
          <p:spPr>
            <a:xfrm>
              <a:off x="0" y="0"/>
              <a:ext cx="1171975" cy="161362"/>
            </a:xfrm>
            <a:custGeom>
              <a:avLst/>
              <a:gdLst/>
              <a:ahLst/>
              <a:cxnLst/>
              <a:rect l="l" t="t" r="r" b="b"/>
              <a:pathLst>
                <a:path w="1171975" h="161362">
                  <a:moveTo>
                    <a:pt x="18623" y="0"/>
                  </a:moveTo>
                  <a:lnTo>
                    <a:pt x="1153352" y="0"/>
                  </a:lnTo>
                  <a:cubicBezTo>
                    <a:pt x="1163637" y="0"/>
                    <a:pt x="1171975" y="8338"/>
                    <a:pt x="1171975" y="18623"/>
                  </a:cubicBezTo>
                  <a:lnTo>
                    <a:pt x="1171975" y="142739"/>
                  </a:lnTo>
                  <a:cubicBezTo>
                    <a:pt x="1171975" y="153024"/>
                    <a:pt x="1163637" y="161362"/>
                    <a:pt x="1153352" y="161362"/>
                  </a:cubicBezTo>
                  <a:lnTo>
                    <a:pt x="18623" y="161362"/>
                  </a:lnTo>
                  <a:cubicBezTo>
                    <a:pt x="8338" y="161362"/>
                    <a:pt x="0" y="153024"/>
                    <a:pt x="0" y="142739"/>
                  </a:cubicBezTo>
                  <a:lnTo>
                    <a:pt x="0" y="18623"/>
                  </a:lnTo>
                  <a:cubicBezTo>
                    <a:pt x="0" y="8338"/>
                    <a:pt x="8338" y="0"/>
                    <a:pt x="18623"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1171975" cy="19946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2752356" y="2698208"/>
            <a:ext cx="5246370" cy="5246370"/>
            <a:chOff x="0" y="0"/>
            <a:chExt cx="812800" cy="812800"/>
          </a:xfrm>
        </p:grpSpPr>
        <p:sp>
          <p:nvSpPr>
            <p:cNvPr id="9" name="Freeform 9"/>
            <p:cNvSpPr/>
            <p:nvPr/>
          </p:nvSpPr>
          <p:spPr>
            <a:xfrm>
              <a:off x="0" y="0"/>
              <a:ext cx="812800" cy="812800"/>
            </a:xfrm>
            <a:custGeom>
              <a:avLst/>
              <a:gdLst/>
              <a:ahLst/>
              <a:cxnLst/>
              <a:rect l="l" t="t" r="r" b="b"/>
              <a:pathLst>
                <a:path w="812800" h="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2"/>
              <a:stretch>
                <a:fillRect t="-5042" b="-5042"/>
              </a:stretch>
            </a:blipFill>
          </p:spPr>
        </p:sp>
      </p:grpSp>
      <p:grpSp>
        <p:nvGrpSpPr>
          <p:cNvPr id="10" name="Group 10"/>
          <p:cNvGrpSpPr/>
          <p:nvPr/>
        </p:nvGrpSpPr>
        <p:grpSpPr>
          <a:xfrm>
            <a:off x="1028700" y="917764"/>
            <a:ext cx="16230600" cy="807119"/>
            <a:chOff x="0" y="0"/>
            <a:chExt cx="2287793" cy="113768"/>
          </a:xfrm>
        </p:grpSpPr>
        <p:sp>
          <p:nvSpPr>
            <p:cNvPr id="11" name="Freeform 11"/>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2" name="TextBox 12"/>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6240660" y="1181306"/>
            <a:ext cx="299085" cy="299085"/>
          </a:xfrm>
          <a:custGeom>
            <a:avLst/>
            <a:gdLst/>
            <a:ahLst/>
            <a:cxnLst/>
            <a:rect l="l" t="t" r="r" b="b"/>
            <a:pathLst>
              <a:path w="299085" h="299085">
                <a:moveTo>
                  <a:pt x="0" y="0"/>
                </a:moveTo>
                <a:lnTo>
                  <a:pt x="299085" y="0"/>
                </a:lnTo>
                <a:lnTo>
                  <a:pt x="299085" y="299085"/>
                </a:lnTo>
                <a:lnTo>
                  <a:pt x="0" y="299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5" name="TextBox 15"/>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a:t>
            </a:r>
          </a:p>
        </p:txBody>
      </p:sp>
      <p:sp>
        <p:nvSpPr>
          <p:cNvPr id="16" name="TextBox 16"/>
          <p:cNvSpPr txBox="1"/>
          <p:nvPr/>
        </p:nvSpPr>
        <p:spPr>
          <a:xfrm>
            <a:off x="8336121" y="3084573"/>
            <a:ext cx="7229466"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Introduction</a:t>
            </a:r>
          </a:p>
        </p:txBody>
      </p:sp>
      <p:sp>
        <p:nvSpPr>
          <p:cNvPr id="17" name="TextBox 17"/>
          <p:cNvSpPr txBox="1"/>
          <p:nvPr/>
        </p:nvSpPr>
        <p:spPr>
          <a:xfrm>
            <a:off x="8336121" y="4290521"/>
            <a:ext cx="8203624"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Hello, I'm Qodri</a:t>
            </a:r>
          </a:p>
          <a:p>
            <a:pPr algn="just">
              <a:lnSpc>
                <a:spcPts val="3400"/>
              </a:lnSpc>
            </a:pPr>
            <a:r>
              <a:rPr lang="en-US" sz="2000">
                <a:solidFill>
                  <a:srgbClr val="FFFFFF"/>
                </a:solidFill>
                <a:latin typeface="Poppins"/>
                <a:ea typeface="Poppins"/>
                <a:cs typeface="Poppins"/>
                <a:sym typeface="Poppins"/>
              </a:rPr>
              <a:t>Currently I am still a student majoring in information technology at the University of Muhammadiyah North Sumatra. I have expertise in the field of web developer and digital forensic investigator.</a:t>
            </a:r>
          </a:p>
        </p:txBody>
      </p:sp>
      <p:sp>
        <p:nvSpPr>
          <p:cNvPr id="18" name="TextBox 18"/>
          <p:cNvSpPr txBox="1"/>
          <p:nvPr/>
        </p:nvSpPr>
        <p:spPr>
          <a:xfrm>
            <a:off x="8477548" y="6988018"/>
            <a:ext cx="8062198" cy="711200"/>
          </a:xfrm>
          <a:prstGeom prst="rect">
            <a:avLst/>
          </a:prstGeom>
        </p:spPr>
        <p:txBody>
          <a:bodyPr lIns="0" tIns="0" rIns="0" bIns="0" rtlCol="0" anchor="t">
            <a:spAutoFit/>
          </a:bodyPr>
          <a:lstStyle/>
          <a:p>
            <a:pPr algn="ctr">
              <a:lnSpc>
                <a:spcPts val="2799"/>
              </a:lnSpc>
              <a:spcBef>
                <a:spcPct val="0"/>
              </a:spcBef>
            </a:pPr>
            <a:r>
              <a:rPr lang="en-US" sz="1999" b="1" u="sng">
                <a:solidFill>
                  <a:srgbClr val="FFFFFF"/>
                </a:solidFill>
                <a:latin typeface="Poppins Bold"/>
                <a:ea typeface="Poppins Bold"/>
                <a:cs typeface="Poppins Bold"/>
                <a:sym typeface="Poppins Bold"/>
                <a:hlinkClick r:id="rId5" tooltip="https://www.linkedin.com/in/ahmad-al-qodri-azizi-dalimunthe-8628072b8/"/>
              </a:rPr>
              <a:t>https://www.linkedin.com/in/ahmad-al-qodri-azizi-dalimunthe-8628072b8/</a:t>
            </a:r>
          </a:p>
        </p:txBody>
      </p:sp>
      <p:sp>
        <p:nvSpPr>
          <p:cNvPr id="19" name="TextBox 19"/>
          <p:cNvSpPr txBox="1"/>
          <p:nvPr/>
        </p:nvSpPr>
        <p:spPr>
          <a:xfrm>
            <a:off x="661228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20" name="TextBox 20"/>
          <p:cNvSpPr txBox="1"/>
          <p:nvPr/>
        </p:nvSpPr>
        <p:spPr>
          <a:xfrm>
            <a:off x="864507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21" name="TextBox 21"/>
          <p:cNvSpPr txBox="1"/>
          <p:nvPr/>
        </p:nvSpPr>
        <p:spPr>
          <a:xfrm>
            <a:off x="1780158" y="1200356"/>
            <a:ext cx="2391278" cy="280035"/>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DEVCOM</a:t>
            </a:r>
          </a:p>
        </p:txBody>
      </p:sp>
      <p:sp>
        <p:nvSpPr>
          <p:cNvPr id="22" name="TextBox 22"/>
          <p:cNvSpPr txBox="1"/>
          <p:nvPr/>
        </p:nvSpPr>
        <p:spPr>
          <a:xfrm>
            <a:off x="10509616"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id="23" name="Freeform 23"/>
          <p:cNvSpPr/>
          <p:nvPr/>
        </p:nvSpPr>
        <p:spPr>
          <a:xfrm>
            <a:off x="0" y="9207347"/>
            <a:ext cx="2752356" cy="1079653"/>
          </a:xfrm>
          <a:custGeom>
            <a:avLst/>
            <a:gdLst/>
            <a:ahLst/>
            <a:cxnLst/>
            <a:rect l="l" t="t" r="r" b="b"/>
            <a:pathLst>
              <a:path w="2752356" h="1079653">
                <a:moveTo>
                  <a:pt x="0" y="0"/>
                </a:moveTo>
                <a:lnTo>
                  <a:pt x="2752356" y="0"/>
                </a:lnTo>
                <a:lnTo>
                  <a:pt x="2752356" y="1079653"/>
                </a:lnTo>
                <a:lnTo>
                  <a:pt x="0" y="1079653"/>
                </a:lnTo>
                <a:lnTo>
                  <a:pt x="0" y="0"/>
                </a:lnTo>
                <a:close/>
              </a:path>
            </a:pathLst>
          </a:custGeom>
          <a:blipFill>
            <a:blip r:embed="rId6"/>
            <a:stretch>
              <a:fillRect/>
            </a:stretch>
          </a:blipFill>
        </p:spPr>
      </p:sp>
      <p:sp>
        <p:nvSpPr>
          <p:cNvPr id="24" name="Freeform 24"/>
          <p:cNvSpPr/>
          <p:nvPr/>
        </p:nvSpPr>
        <p:spPr>
          <a:xfrm>
            <a:off x="287210" y="2396726"/>
            <a:ext cx="3693322" cy="6051366"/>
          </a:xfrm>
          <a:custGeom>
            <a:avLst/>
            <a:gdLst/>
            <a:ahLst/>
            <a:cxnLst/>
            <a:rect l="l" t="t" r="r" b="b"/>
            <a:pathLst>
              <a:path w="3693322" h="6051366">
                <a:moveTo>
                  <a:pt x="0" y="0"/>
                </a:moveTo>
                <a:lnTo>
                  <a:pt x="3693322" y="0"/>
                </a:lnTo>
                <a:lnTo>
                  <a:pt x="3693322" y="6051366"/>
                </a:lnTo>
                <a:lnTo>
                  <a:pt x="0" y="6051366"/>
                </a:lnTo>
                <a:lnTo>
                  <a:pt x="0" y="0"/>
                </a:lnTo>
                <a:close/>
              </a:path>
            </a:pathLst>
          </a:custGeom>
          <a:blipFill>
            <a:blip r:embed="rId7"/>
            <a:stretch>
              <a:fillRect/>
            </a:stretch>
          </a:blip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869825" y="3076836"/>
            <a:ext cx="4527887" cy="45278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993403" y="3200413"/>
            <a:ext cx="4280732" cy="428073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148473" y="3355483"/>
            <a:ext cx="3970592" cy="397059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nvGrpSpPr>
          <p:cNvPr id="13" name="Group 13"/>
          <p:cNvGrpSpPr/>
          <p:nvPr/>
        </p:nvGrpSpPr>
        <p:grpSpPr>
          <a:xfrm>
            <a:off x="1028700" y="917764"/>
            <a:ext cx="16230600" cy="807119"/>
            <a:chOff x="0" y="0"/>
            <a:chExt cx="2287793" cy="113768"/>
          </a:xfrm>
        </p:grpSpPr>
        <p:sp>
          <p:nvSpPr>
            <p:cNvPr id="14" name="Freeform 14"/>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5" name="TextBox 15"/>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6240660" y="1181306"/>
            <a:ext cx="299085" cy="299085"/>
          </a:xfrm>
          <a:custGeom>
            <a:avLst/>
            <a:gdLst/>
            <a:ahLst/>
            <a:cxnLst/>
            <a:rect l="l" t="t" r="r" b="b"/>
            <a:pathLst>
              <a:path w="299085" h="299085">
                <a:moveTo>
                  <a:pt x="0" y="0"/>
                </a:moveTo>
                <a:lnTo>
                  <a:pt x="299085" y="0"/>
                </a:lnTo>
                <a:lnTo>
                  <a:pt x="299085" y="299085"/>
                </a:lnTo>
                <a:lnTo>
                  <a:pt x="0" y="299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8" name="TextBox 18"/>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3</a:t>
            </a:r>
          </a:p>
        </p:txBody>
      </p:sp>
      <p:sp>
        <p:nvSpPr>
          <p:cNvPr id="19" name="TextBox 19"/>
          <p:cNvSpPr txBox="1"/>
          <p:nvPr/>
        </p:nvSpPr>
        <p:spPr>
          <a:xfrm>
            <a:off x="2065908" y="2714625"/>
            <a:ext cx="7803917"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Apa itu HTML</a:t>
            </a:r>
          </a:p>
        </p:txBody>
      </p:sp>
      <p:sp>
        <p:nvSpPr>
          <p:cNvPr id="20" name="TextBox 20"/>
          <p:cNvSpPr txBox="1"/>
          <p:nvPr/>
        </p:nvSpPr>
        <p:spPr>
          <a:xfrm>
            <a:off x="2065908" y="4169188"/>
            <a:ext cx="7128070" cy="471170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HTML (HyperText Markup Language) adalah bahasa markup untuk membuat halaman web. Sejak pertama kali web ditemukan oleh Tim Berness Lee, sudah muncul dan berkembang versi dari HTML, yakni bermula dari versi 1 di tahun 1991. Kemudian HTML 2.0 lahir pada tahun 1995 dan HTML 3.2 pada tahun 1997. HTML 4.01 muncul pada tahun 1999 dan disempurnakan dengan XHTML pada tahun 2000. Versi terakhir HTML adalah HTML5 yang diperkenalkan pada tahun 2014 dan digunakan hingga saat ini.</a:t>
            </a:r>
          </a:p>
          <a:p>
            <a:pPr algn="just">
              <a:lnSpc>
                <a:spcPts val="3400"/>
              </a:lnSpc>
            </a:pPr>
            <a:r>
              <a:rPr lang="en-US" sz="2000">
                <a:solidFill>
                  <a:srgbClr val="FFFFFF"/>
                </a:solidFill>
                <a:latin typeface="Poppins"/>
                <a:ea typeface="Poppins"/>
                <a:cs typeface="Poppins"/>
                <a:sym typeface="Poppins"/>
              </a:rPr>
              <a:t> </a:t>
            </a:r>
          </a:p>
        </p:txBody>
      </p:sp>
      <p:sp>
        <p:nvSpPr>
          <p:cNvPr id="21" name="TextBox 21"/>
          <p:cNvSpPr txBox="1"/>
          <p:nvPr/>
        </p:nvSpPr>
        <p:spPr>
          <a:xfrm>
            <a:off x="661228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22" name="TextBox 22"/>
          <p:cNvSpPr txBox="1"/>
          <p:nvPr/>
        </p:nvSpPr>
        <p:spPr>
          <a:xfrm>
            <a:off x="864507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23" name="TextBox 23"/>
          <p:cNvSpPr txBox="1"/>
          <p:nvPr/>
        </p:nvSpPr>
        <p:spPr>
          <a:xfrm>
            <a:off x="1780158" y="1200356"/>
            <a:ext cx="2391278" cy="280035"/>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DEVCOM</a:t>
            </a:r>
          </a:p>
        </p:txBody>
      </p:sp>
      <p:sp>
        <p:nvSpPr>
          <p:cNvPr id="24" name="TextBox 24"/>
          <p:cNvSpPr txBox="1"/>
          <p:nvPr/>
        </p:nvSpPr>
        <p:spPr>
          <a:xfrm>
            <a:off x="10509616"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id="25" name="Freeform 25"/>
          <p:cNvSpPr/>
          <p:nvPr/>
        </p:nvSpPr>
        <p:spPr>
          <a:xfrm>
            <a:off x="0" y="9207347"/>
            <a:ext cx="2752356" cy="1079653"/>
          </a:xfrm>
          <a:custGeom>
            <a:avLst/>
            <a:gdLst/>
            <a:ahLst/>
            <a:cxnLst/>
            <a:rect l="l" t="t" r="r" b="b"/>
            <a:pathLst>
              <a:path w="2752356" h="1079653">
                <a:moveTo>
                  <a:pt x="0" y="0"/>
                </a:moveTo>
                <a:lnTo>
                  <a:pt x="2752356" y="0"/>
                </a:lnTo>
                <a:lnTo>
                  <a:pt x="2752356" y="1079653"/>
                </a:lnTo>
                <a:lnTo>
                  <a:pt x="0" y="1079653"/>
                </a:lnTo>
                <a:lnTo>
                  <a:pt x="0" y="0"/>
                </a:lnTo>
                <a:close/>
              </a:path>
            </a:pathLst>
          </a:custGeom>
          <a:blipFill>
            <a:blip r:embed="rId5"/>
            <a:stretch>
              <a:fillRect/>
            </a:stretch>
          </a:blipFill>
        </p:spPr>
      </p:sp>
      <p:sp>
        <p:nvSpPr>
          <p:cNvPr id="26" name="Freeform 26"/>
          <p:cNvSpPr/>
          <p:nvPr/>
        </p:nvSpPr>
        <p:spPr>
          <a:xfrm>
            <a:off x="14057502" y="2315096"/>
            <a:ext cx="3693322" cy="6051366"/>
          </a:xfrm>
          <a:custGeom>
            <a:avLst/>
            <a:gdLst/>
            <a:ahLst/>
            <a:cxnLst/>
            <a:rect l="l" t="t" r="r" b="b"/>
            <a:pathLst>
              <a:path w="3693322" h="6051366">
                <a:moveTo>
                  <a:pt x="0" y="0"/>
                </a:moveTo>
                <a:lnTo>
                  <a:pt x="3693322" y="0"/>
                </a:lnTo>
                <a:lnTo>
                  <a:pt x="3693322" y="6051366"/>
                </a:lnTo>
                <a:lnTo>
                  <a:pt x="0" y="6051366"/>
                </a:lnTo>
                <a:lnTo>
                  <a:pt x="0" y="0"/>
                </a:lnTo>
                <a:close/>
              </a:path>
            </a:pathLst>
          </a:custGeom>
          <a:blipFill>
            <a:blip r:embed="rId6"/>
            <a:stretch>
              <a:fillRect/>
            </a:stretch>
          </a:blip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917764"/>
            <a:ext cx="16230600" cy="807119"/>
            <a:chOff x="0" y="0"/>
            <a:chExt cx="2287793" cy="113768"/>
          </a:xfrm>
        </p:grpSpPr>
        <p:sp>
          <p:nvSpPr>
            <p:cNvPr id="6" name="Freeform 6"/>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240660" y="1181306"/>
            <a:ext cx="299085" cy="299085"/>
          </a:xfrm>
          <a:custGeom>
            <a:avLst/>
            <a:gdLst/>
            <a:ahLst/>
            <a:cxnLst/>
            <a:rect l="l" t="t" r="r" b="b"/>
            <a:pathLst>
              <a:path w="299085" h="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9207347"/>
            <a:ext cx="2752356" cy="1079653"/>
          </a:xfrm>
          <a:custGeom>
            <a:avLst/>
            <a:gdLst/>
            <a:ahLst/>
            <a:cxnLst/>
            <a:rect l="l" t="t" r="r" b="b"/>
            <a:pathLst>
              <a:path w="2752356" h="1079653">
                <a:moveTo>
                  <a:pt x="0" y="0"/>
                </a:moveTo>
                <a:lnTo>
                  <a:pt x="2752356" y="0"/>
                </a:lnTo>
                <a:lnTo>
                  <a:pt x="2752356" y="1079653"/>
                </a:lnTo>
                <a:lnTo>
                  <a:pt x="0" y="1079653"/>
                </a:lnTo>
                <a:lnTo>
                  <a:pt x="0" y="0"/>
                </a:lnTo>
                <a:close/>
              </a:path>
            </a:pathLst>
          </a:custGeom>
          <a:blipFill>
            <a:blip r:embed="rId4"/>
            <a:stretch>
              <a:fillRect/>
            </a:stretch>
          </a:blipFill>
        </p:spPr>
      </p:sp>
      <p:sp>
        <p:nvSpPr>
          <p:cNvPr id="10" name="Freeform 10"/>
          <p:cNvSpPr/>
          <p:nvPr/>
        </p:nvSpPr>
        <p:spPr>
          <a:xfrm>
            <a:off x="14057502" y="2315096"/>
            <a:ext cx="3693322" cy="6051366"/>
          </a:xfrm>
          <a:custGeom>
            <a:avLst/>
            <a:gdLst/>
            <a:ahLst/>
            <a:cxnLst/>
            <a:rect l="l" t="t" r="r" b="b"/>
            <a:pathLst>
              <a:path w="3693322" h="6051366">
                <a:moveTo>
                  <a:pt x="0" y="0"/>
                </a:moveTo>
                <a:lnTo>
                  <a:pt x="3693322" y="0"/>
                </a:lnTo>
                <a:lnTo>
                  <a:pt x="3693322" y="6051366"/>
                </a:lnTo>
                <a:lnTo>
                  <a:pt x="0" y="6051366"/>
                </a:lnTo>
                <a:lnTo>
                  <a:pt x="0" y="0"/>
                </a:lnTo>
                <a:close/>
              </a:path>
            </a:pathLst>
          </a:custGeom>
          <a:blipFill>
            <a:blip r:embed="rId5"/>
            <a:stretch>
              <a:fillRect/>
            </a:stretch>
          </a:blipFill>
        </p:spPr>
      </p:sp>
      <p:sp>
        <p:nvSpPr>
          <p:cNvPr id="11" name="Freeform 11"/>
          <p:cNvSpPr/>
          <p:nvPr/>
        </p:nvSpPr>
        <p:spPr>
          <a:xfrm>
            <a:off x="1263954" y="4446634"/>
            <a:ext cx="6276217" cy="3520565"/>
          </a:xfrm>
          <a:custGeom>
            <a:avLst/>
            <a:gdLst/>
            <a:ahLst/>
            <a:cxnLst/>
            <a:rect l="l" t="t" r="r" b="b"/>
            <a:pathLst>
              <a:path w="6276217" h="3520565">
                <a:moveTo>
                  <a:pt x="0" y="0"/>
                </a:moveTo>
                <a:lnTo>
                  <a:pt x="6276217" y="0"/>
                </a:lnTo>
                <a:lnTo>
                  <a:pt x="6276217" y="3520565"/>
                </a:lnTo>
                <a:lnTo>
                  <a:pt x="0" y="3520565"/>
                </a:lnTo>
                <a:lnTo>
                  <a:pt x="0" y="0"/>
                </a:lnTo>
                <a:close/>
              </a:path>
            </a:pathLst>
          </a:custGeom>
          <a:blipFill>
            <a:blip r:embed="rId6"/>
            <a:stretch>
              <a:fillRect/>
            </a:stretch>
          </a:blipFill>
        </p:spPr>
      </p:sp>
      <p:sp>
        <p:nvSpPr>
          <p:cNvPr id="12" name="Freeform 12"/>
          <p:cNvSpPr/>
          <p:nvPr/>
        </p:nvSpPr>
        <p:spPr>
          <a:xfrm>
            <a:off x="8540812" y="4446634"/>
            <a:ext cx="5378846" cy="3585898"/>
          </a:xfrm>
          <a:custGeom>
            <a:avLst/>
            <a:gdLst/>
            <a:ahLst/>
            <a:cxnLst/>
            <a:rect l="l" t="t" r="r" b="b"/>
            <a:pathLst>
              <a:path w="5378846" h="3585898">
                <a:moveTo>
                  <a:pt x="0" y="0"/>
                </a:moveTo>
                <a:lnTo>
                  <a:pt x="5378846" y="0"/>
                </a:lnTo>
                <a:lnTo>
                  <a:pt x="5378846" y="3585897"/>
                </a:lnTo>
                <a:lnTo>
                  <a:pt x="0" y="3585897"/>
                </a:lnTo>
                <a:lnTo>
                  <a:pt x="0" y="0"/>
                </a:lnTo>
                <a:close/>
              </a:path>
            </a:pathLst>
          </a:custGeom>
          <a:blipFill>
            <a:blip r:embed="rId7"/>
            <a:stretch>
              <a:fillRect/>
            </a:stretch>
          </a:blipFill>
        </p:spPr>
      </p:sp>
      <p:sp>
        <p:nvSpPr>
          <p:cNvPr id="13" name="TextBox 13"/>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4</a:t>
            </a:r>
          </a:p>
        </p:txBody>
      </p:sp>
      <p:sp>
        <p:nvSpPr>
          <p:cNvPr id="15" name="TextBox 15"/>
          <p:cNvSpPr txBox="1"/>
          <p:nvPr/>
        </p:nvSpPr>
        <p:spPr>
          <a:xfrm>
            <a:off x="2065908" y="2714625"/>
            <a:ext cx="7803917"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Apa itu HTML</a:t>
            </a:r>
          </a:p>
        </p:txBody>
      </p:sp>
      <p:sp>
        <p:nvSpPr>
          <p:cNvPr id="16" name="TextBox 16"/>
          <p:cNvSpPr txBox="1"/>
          <p:nvPr/>
        </p:nvSpPr>
        <p:spPr>
          <a:xfrm>
            <a:off x="661228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17" name="TextBox 17"/>
          <p:cNvSpPr txBox="1"/>
          <p:nvPr/>
        </p:nvSpPr>
        <p:spPr>
          <a:xfrm>
            <a:off x="864507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8" name="TextBox 18"/>
          <p:cNvSpPr txBox="1"/>
          <p:nvPr/>
        </p:nvSpPr>
        <p:spPr>
          <a:xfrm>
            <a:off x="1780158" y="1200356"/>
            <a:ext cx="2391278" cy="280035"/>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DEVCOM</a:t>
            </a:r>
          </a:p>
        </p:txBody>
      </p:sp>
      <p:sp>
        <p:nvSpPr>
          <p:cNvPr id="19" name="TextBox 19"/>
          <p:cNvSpPr txBox="1"/>
          <p:nvPr/>
        </p:nvSpPr>
        <p:spPr>
          <a:xfrm>
            <a:off x="10509616"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917764"/>
            <a:ext cx="16230600" cy="807119"/>
            <a:chOff x="0" y="0"/>
            <a:chExt cx="2287793" cy="113768"/>
          </a:xfrm>
        </p:grpSpPr>
        <p:sp>
          <p:nvSpPr>
            <p:cNvPr id="6" name="Freeform 6"/>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240660" y="1181306"/>
            <a:ext cx="299085" cy="299085"/>
          </a:xfrm>
          <a:custGeom>
            <a:avLst/>
            <a:gdLst/>
            <a:ahLst/>
            <a:cxnLst/>
            <a:rect l="l" t="t" r="r" b="b"/>
            <a:pathLst>
              <a:path w="299085" h="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9207347"/>
            <a:ext cx="2752356" cy="1079653"/>
          </a:xfrm>
          <a:custGeom>
            <a:avLst/>
            <a:gdLst/>
            <a:ahLst/>
            <a:cxnLst/>
            <a:rect l="l" t="t" r="r" b="b"/>
            <a:pathLst>
              <a:path w="2752356" h="1079653">
                <a:moveTo>
                  <a:pt x="0" y="0"/>
                </a:moveTo>
                <a:lnTo>
                  <a:pt x="2752356" y="0"/>
                </a:lnTo>
                <a:lnTo>
                  <a:pt x="2752356" y="1079653"/>
                </a:lnTo>
                <a:lnTo>
                  <a:pt x="0" y="1079653"/>
                </a:lnTo>
                <a:lnTo>
                  <a:pt x="0" y="0"/>
                </a:lnTo>
                <a:close/>
              </a:path>
            </a:pathLst>
          </a:custGeom>
          <a:blipFill>
            <a:blip r:embed="rId4"/>
            <a:stretch>
              <a:fillRect/>
            </a:stretch>
          </a:blipFill>
        </p:spPr>
      </p:sp>
      <p:sp>
        <p:nvSpPr>
          <p:cNvPr id="10" name="Freeform 10"/>
          <p:cNvSpPr/>
          <p:nvPr/>
        </p:nvSpPr>
        <p:spPr>
          <a:xfrm>
            <a:off x="14057502" y="2315096"/>
            <a:ext cx="3693322" cy="6051366"/>
          </a:xfrm>
          <a:custGeom>
            <a:avLst/>
            <a:gdLst/>
            <a:ahLst/>
            <a:cxnLst/>
            <a:rect l="l" t="t" r="r" b="b"/>
            <a:pathLst>
              <a:path w="3693322" h="6051366">
                <a:moveTo>
                  <a:pt x="0" y="0"/>
                </a:moveTo>
                <a:lnTo>
                  <a:pt x="3693322" y="0"/>
                </a:lnTo>
                <a:lnTo>
                  <a:pt x="3693322" y="6051366"/>
                </a:lnTo>
                <a:lnTo>
                  <a:pt x="0" y="6051366"/>
                </a:lnTo>
                <a:lnTo>
                  <a:pt x="0" y="0"/>
                </a:lnTo>
                <a:close/>
              </a:path>
            </a:pathLst>
          </a:custGeom>
          <a:blipFill>
            <a:blip r:embed="rId5"/>
            <a:stretch>
              <a:fillRect/>
            </a:stretch>
          </a:blipFill>
        </p:spPr>
      </p:sp>
      <p:sp>
        <p:nvSpPr>
          <p:cNvPr id="11" name="Freeform 11"/>
          <p:cNvSpPr/>
          <p:nvPr/>
        </p:nvSpPr>
        <p:spPr>
          <a:xfrm>
            <a:off x="4446473" y="3568600"/>
            <a:ext cx="9325087" cy="5222049"/>
          </a:xfrm>
          <a:custGeom>
            <a:avLst/>
            <a:gdLst/>
            <a:ahLst/>
            <a:cxnLst/>
            <a:rect l="l" t="t" r="r" b="b"/>
            <a:pathLst>
              <a:path w="9325087" h="5222049">
                <a:moveTo>
                  <a:pt x="0" y="0"/>
                </a:moveTo>
                <a:lnTo>
                  <a:pt x="9325087" y="0"/>
                </a:lnTo>
                <a:lnTo>
                  <a:pt x="9325087" y="5222049"/>
                </a:lnTo>
                <a:lnTo>
                  <a:pt x="0" y="5222049"/>
                </a:lnTo>
                <a:lnTo>
                  <a:pt x="0" y="0"/>
                </a:lnTo>
                <a:close/>
              </a:path>
            </a:pathLst>
          </a:custGeom>
          <a:blipFill>
            <a:blip r:embed="rId6"/>
            <a:stretch>
              <a:fillRect/>
            </a:stretch>
          </a:blipFill>
        </p:spPr>
      </p:sp>
      <p:sp>
        <p:nvSpPr>
          <p:cNvPr id="12" name="TextBox 12"/>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3" name="TextBox 13"/>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5</a:t>
            </a:r>
          </a:p>
        </p:txBody>
      </p:sp>
      <p:sp>
        <p:nvSpPr>
          <p:cNvPr id="14" name="TextBox 14"/>
          <p:cNvSpPr txBox="1"/>
          <p:nvPr/>
        </p:nvSpPr>
        <p:spPr>
          <a:xfrm>
            <a:off x="5242041" y="2086822"/>
            <a:ext cx="7803917"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Penemu HTML</a:t>
            </a:r>
          </a:p>
        </p:txBody>
      </p:sp>
      <p:sp>
        <p:nvSpPr>
          <p:cNvPr id="15" name="TextBox 15"/>
          <p:cNvSpPr txBox="1"/>
          <p:nvPr/>
        </p:nvSpPr>
        <p:spPr>
          <a:xfrm>
            <a:off x="661228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16" name="TextBox 16"/>
          <p:cNvSpPr txBox="1"/>
          <p:nvPr/>
        </p:nvSpPr>
        <p:spPr>
          <a:xfrm>
            <a:off x="864507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7" name="TextBox 17"/>
          <p:cNvSpPr txBox="1"/>
          <p:nvPr/>
        </p:nvSpPr>
        <p:spPr>
          <a:xfrm>
            <a:off x="1780158" y="1200356"/>
            <a:ext cx="2391278" cy="280035"/>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DEVCOM</a:t>
            </a:r>
          </a:p>
        </p:txBody>
      </p:sp>
      <p:sp>
        <p:nvSpPr>
          <p:cNvPr id="18" name="TextBox 18"/>
          <p:cNvSpPr txBox="1"/>
          <p:nvPr/>
        </p:nvSpPr>
        <p:spPr>
          <a:xfrm>
            <a:off x="10509616"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23454" y="2537837"/>
            <a:ext cx="9644388" cy="3363773"/>
            <a:chOff x="0" y="0"/>
            <a:chExt cx="2293582" cy="799956"/>
          </a:xfrm>
        </p:grpSpPr>
        <p:sp>
          <p:nvSpPr>
            <p:cNvPr id="6" name="Freeform 6"/>
            <p:cNvSpPr/>
            <p:nvPr/>
          </p:nvSpPr>
          <p:spPr>
            <a:xfrm>
              <a:off x="0" y="0"/>
              <a:ext cx="2293582" cy="799956"/>
            </a:xfrm>
            <a:custGeom>
              <a:avLst/>
              <a:gdLst/>
              <a:ahLst/>
              <a:cxnLst/>
              <a:rect l="l" t="t" r="r" b="b"/>
              <a:pathLst>
                <a:path w="2293582" h="799956">
                  <a:moveTo>
                    <a:pt x="18463" y="0"/>
                  </a:moveTo>
                  <a:lnTo>
                    <a:pt x="2275119" y="0"/>
                  </a:lnTo>
                  <a:cubicBezTo>
                    <a:pt x="2285316" y="0"/>
                    <a:pt x="2293582" y="8266"/>
                    <a:pt x="2293582" y="18463"/>
                  </a:cubicBezTo>
                  <a:lnTo>
                    <a:pt x="2293582" y="781493"/>
                  </a:lnTo>
                  <a:cubicBezTo>
                    <a:pt x="2293582" y="791690"/>
                    <a:pt x="2285316" y="799956"/>
                    <a:pt x="2275119" y="799956"/>
                  </a:cubicBezTo>
                  <a:lnTo>
                    <a:pt x="18463" y="799956"/>
                  </a:lnTo>
                  <a:cubicBezTo>
                    <a:pt x="13566" y="799956"/>
                    <a:pt x="8870" y="798011"/>
                    <a:pt x="5408" y="794549"/>
                  </a:cubicBezTo>
                  <a:cubicBezTo>
                    <a:pt x="1945" y="791086"/>
                    <a:pt x="0" y="786390"/>
                    <a:pt x="0" y="781493"/>
                  </a:cubicBezTo>
                  <a:lnTo>
                    <a:pt x="0" y="18463"/>
                  </a:lnTo>
                  <a:cubicBezTo>
                    <a:pt x="0" y="13566"/>
                    <a:pt x="1945" y="8870"/>
                    <a:pt x="5408" y="5408"/>
                  </a:cubicBezTo>
                  <a:cubicBezTo>
                    <a:pt x="8870" y="1945"/>
                    <a:pt x="13566" y="0"/>
                    <a:pt x="18463" y="0"/>
                  </a:cubicBezTo>
                  <a:close/>
                </a:path>
              </a:pathLst>
            </a:custGeom>
            <a:blipFill>
              <a:blip r:embed="rId2"/>
              <a:stretch>
                <a:fillRect l="-737" r="-737"/>
              </a:stretch>
            </a:blipFill>
          </p:spPr>
        </p:sp>
      </p:grpSp>
      <p:grpSp>
        <p:nvGrpSpPr>
          <p:cNvPr id="7" name="Group 7"/>
          <p:cNvGrpSpPr/>
          <p:nvPr/>
        </p:nvGrpSpPr>
        <p:grpSpPr>
          <a:xfrm>
            <a:off x="8065861" y="4539218"/>
            <a:ext cx="8324342" cy="3819038"/>
            <a:chOff x="0" y="0"/>
            <a:chExt cx="1173362" cy="538314"/>
          </a:xfrm>
        </p:grpSpPr>
        <p:sp>
          <p:nvSpPr>
            <p:cNvPr id="8" name="Freeform 8"/>
            <p:cNvSpPr/>
            <p:nvPr/>
          </p:nvSpPr>
          <p:spPr>
            <a:xfrm>
              <a:off x="0" y="0"/>
              <a:ext cx="1173362" cy="538314"/>
            </a:xfrm>
            <a:custGeom>
              <a:avLst/>
              <a:gdLst/>
              <a:ahLst/>
              <a:cxnLst/>
              <a:rect l="l" t="t" r="r" b="b"/>
              <a:pathLst>
                <a:path w="1173362" h="538314">
                  <a:moveTo>
                    <a:pt x="18601" y="0"/>
                  </a:moveTo>
                  <a:lnTo>
                    <a:pt x="1154761" y="0"/>
                  </a:lnTo>
                  <a:cubicBezTo>
                    <a:pt x="1159694" y="0"/>
                    <a:pt x="1164426" y="1960"/>
                    <a:pt x="1167914" y="5448"/>
                  </a:cubicBezTo>
                  <a:cubicBezTo>
                    <a:pt x="1171402" y="8936"/>
                    <a:pt x="1173362" y="13667"/>
                    <a:pt x="1173362" y="18601"/>
                  </a:cubicBezTo>
                  <a:lnTo>
                    <a:pt x="1173362" y="519714"/>
                  </a:lnTo>
                  <a:cubicBezTo>
                    <a:pt x="1173362" y="524647"/>
                    <a:pt x="1171402" y="529378"/>
                    <a:pt x="1167914" y="532866"/>
                  </a:cubicBezTo>
                  <a:cubicBezTo>
                    <a:pt x="1164426" y="536355"/>
                    <a:pt x="1159694" y="538314"/>
                    <a:pt x="1154761" y="538314"/>
                  </a:cubicBezTo>
                  <a:lnTo>
                    <a:pt x="18601" y="538314"/>
                  </a:lnTo>
                  <a:cubicBezTo>
                    <a:pt x="13667" y="538314"/>
                    <a:pt x="8936" y="536355"/>
                    <a:pt x="5448" y="532866"/>
                  </a:cubicBezTo>
                  <a:cubicBezTo>
                    <a:pt x="1960" y="529378"/>
                    <a:pt x="0" y="524647"/>
                    <a:pt x="0" y="519714"/>
                  </a:cubicBezTo>
                  <a:lnTo>
                    <a:pt x="0" y="18601"/>
                  </a:lnTo>
                  <a:cubicBezTo>
                    <a:pt x="0" y="13667"/>
                    <a:pt x="1960" y="8936"/>
                    <a:pt x="5448" y="5448"/>
                  </a:cubicBezTo>
                  <a:cubicBezTo>
                    <a:pt x="8936" y="1960"/>
                    <a:pt x="13667" y="0"/>
                    <a:pt x="18601"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9" name="TextBox 9"/>
            <p:cNvSpPr txBox="1"/>
            <p:nvPr/>
          </p:nvSpPr>
          <p:spPr>
            <a:xfrm>
              <a:off x="0" y="-38100"/>
              <a:ext cx="1173362" cy="576414"/>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028700" y="917764"/>
            <a:ext cx="16230600" cy="807119"/>
            <a:chOff x="0" y="0"/>
            <a:chExt cx="2287793" cy="113768"/>
          </a:xfrm>
        </p:grpSpPr>
        <p:sp>
          <p:nvSpPr>
            <p:cNvPr id="11" name="Freeform 11"/>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2" name="TextBox 12"/>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6240660" y="1181306"/>
            <a:ext cx="299085" cy="299085"/>
          </a:xfrm>
          <a:custGeom>
            <a:avLst/>
            <a:gdLst/>
            <a:ahLst/>
            <a:cxnLst/>
            <a:rect l="l" t="t" r="r" b="b"/>
            <a:pathLst>
              <a:path w="299085" h="299085">
                <a:moveTo>
                  <a:pt x="0" y="0"/>
                </a:moveTo>
                <a:lnTo>
                  <a:pt x="299085" y="0"/>
                </a:lnTo>
                <a:lnTo>
                  <a:pt x="299085" y="299085"/>
                </a:lnTo>
                <a:lnTo>
                  <a:pt x="0" y="299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5" name="TextBox 15"/>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6</a:t>
            </a:r>
          </a:p>
        </p:txBody>
      </p:sp>
      <p:sp>
        <p:nvSpPr>
          <p:cNvPr id="16" name="TextBox 16"/>
          <p:cNvSpPr txBox="1"/>
          <p:nvPr/>
        </p:nvSpPr>
        <p:spPr>
          <a:xfrm>
            <a:off x="1223454" y="6215131"/>
            <a:ext cx="6130516" cy="2143125"/>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Struktur Dasar HTML</a:t>
            </a:r>
          </a:p>
        </p:txBody>
      </p:sp>
      <p:sp>
        <p:nvSpPr>
          <p:cNvPr id="17" name="TextBox 17"/>
          <p:cNvSpPr txBox="1"/>
          <p:nvPr/>
        </p:nvSpPr>
        <p:spPr>
          <a:xfrm>
            <a:off x="8701443" y="4769206"/>
            <a:ext cx="7053177" cy="3254286"/>
          </a:xfrm>
          <a:prstGeom prst="rect">
            <a:avLst/>
          </a:prstGeom>
        </p:spPr>
        <p:txBody>
          <a:bodyPr lIns="0" tIns="0" rIns="0" bIns="0" rtlCol="0" anchor="t">
            <a:spAutoFit/>
          </a:bodyPr>
          <a:lstStyle/>
          <a:p>
            <a:pPr marL="367333" lvl="1" indent="-183667" algn="just">
              <a:lnSpc>
                <a:spcPts val="2892"/>
              </a:lnSpc>
              <a:buFont typeface="Arial"/>
              <a:buChar char="•"/>
            </a:pPr>
            <a:r>
              <a:rPr lang="en-US" sz="1701">
                <a:solidFill>
                  <a:srgbClr val="FFFFFF"/>
                </a:solidFill>
                <a:latin typeface="Poppins"/>
                <a:ea typeface="Poppins"/>
                <a:cs typeface="Poppins"/>
                <a:sym typeface="Poppins"/>
              </a:rPr>
              <a:t>&lt;!DOCTYPE html&gt;: Mendeklarasikan tipe dokumen sebagai HTML5.</a:t>
            </a:r>
          </a:p>
          <a:p>
            <a:pPr marL="367333" lvl="1" indent="-183667" algn="just">
              <a:lnSpc>
                <a:spcPts val="2892"/>
              </a:lnSpc>
              <a:buFont typeface="Arial"/>
              <a:buChar char="•"/>
            </a:pPr>
            <a:r>
              <a:rPr lang="en-US" sz="1701">
                <a:solidFill>
                  <a:srgbClr val="FFFFFF"/>
                </a:solidFill>
                <a:latin typeface="Poppins"/>
                <a:ea typeface="Poppins"/>
                <a:cs typeface="Poppins"/>
                <a:sym typeface="Poppins"/>
              </a:rPr>
              <a:t>&lt;html&gt;: Elemen root yang membungkus seluruh konten HTML.</a:t>
            </a:r>
          </a:p>
          <a:p>
            <a:pPr marL="367333" lvl="1" indent="-183667" algn="just">
              <a:lnSpc>
                <a:spcPts val="2892"/>
              </a:lnSpc>
              <a:buFont typeface="Arial"/>
              <a:buChar char="•"/>
            </a:pPr>
            <a:r>
              <a:rPr lang="en-US" sz="1701">
                <a:solidFill>
                  <a:srgbClr val="FFFFFF"/>
                </a:solidFill>
                <a:latin typeface="Poppins"/>
                <a:ea typeface="Poppins"/>
                <a:cs typeface="Poppins"/>
                <a:sym typeface="Poppins"/>
              </a:rPr>
              <a:t>&lt;head&gt;: Berisi metadata seperti judul halaman, link CSS, dll.</a:t>
            </a:r>
          </a:p>
          <a:p>
            <a:pPr marL="367333" lvl="1" indent="-183667" algn="just">
              <a:lnSpc>
                <a:spcPts val="2892"/>
              </a:lnSpc>
              <a:buFont typeface="Arial"/>
              <a:buChar char="•"/>
            </a:pPr>
            <a:r>
              <a:rPr lang="en-US" sz="1701">
                <a:solidFill>
                  <a:srgbClr val="FFFFFF"/>
                </a:solidFill>
                <a:latin typeface="Poppins"/>
                <a:ea typeface="Poppins"/>
                <a:cs typeface="Poppins"/>
                <a:sym typeface="Poppins"/>
              </a:rPr>
              <a:t>&lt;title&gt;: Menentukan judul halaman yang ditampilkan di tab browser.</a:t>
            </a:r>
          </a:p>
          <a:p>
            <a:pPr marL="367333" lvl="1" indent="-183667" algn="just">
              <a:lnSpc>
                <a:spcPts val="2892"/>
              </a:lnSpc>
              <a:buFont typeface="Arial"/>
              <a:buChar char="•"/>
            </a:pPr>
            <a:r>
              <a:rPr lang="en-US" sz="1701">
                <a:solidFill>
                  <a:srgbClr val="FFFFFF"/>
                </a:solidFill>
                <a:latin typeface="Poppins"/>
                <a:ea typeface="Poppins"/>
                <a:cs typeface="Poppins"/>
                <a:sym typeface="Poppins"/>
              </a:rPr>
              <a:t>&lt;body&gt;: Berisi konten utama yang ditampilkan di halaman web.</a:t>
            </a:r>
          </a:p>
          <a:p>
            <a:pPr algn="just">
              <a:lnSpc>
                <a:spcPts val="2892"/>
              </a:lnSpc>
            </a:pPr>
            <a:endParaRPr lang="en-US" sz="1701">
              <a:solidFill>
                <a:srgbClr val="FFFFFF"/>
              </a:solidFill>
              <a:latin typeface="Poppins"/>
              <a:ea typeface="Poppins"/>
              <a:cs typeface="Poppins"/>
              <a:sym typeface="Poppins"/>
            </a:endParaRPr>
          </a:p>
        </p:txBody>
      </p:sp>
      <p:sp>
        <p:nvSpPr>
          <p:cNvPr id="18" name="TextBox 18"/>
          <p:cNvSpPr txBox="1"/>
          <p:nvPr/>
        </p:nvSpPr>
        <p:spPr>
          <a:xfrm>
            <a:off x="661228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19" name="TextBox 19"/>
          <p:cNvSpPr txBox="1"/>
          <p:nvPr/>
        </p:nvSpPr>
        <p:spPr>
          <a:xfrm>
            <a:off x="864507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20" name="TextBox 20"/>
          <p:cNvSpPr txBox="1"/>
          <p:nvPr/>
        </p:nvSpPr>
        <p:spPr>
          <a:xfrm>
            <a:off x="1780158" y="1200356"/>
            <a:ext cx="2391278" cy="280035"/>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DEVCOM</a:t>
            </a:r>
          </a:p>
        </p:txBody>
      </p:sp>
      <p:sp>
        <p:nvSpPr>
          <p:cNvPr id="21" name="TextBox 21"/>
          <p:cNvSpPr txBox="1"/>
          <p:nvPr/>
        </p:nvSpPr>
        <p:spPr>
          <a:xfrm>
            <a:off x="10509616"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id="22" name="Freeform 22"/>
          <p:cNvSpPr/>
          <p:nvPr/>
        </p:nvSpPr>
        <p:spPr>
          <a:xfrm>
            <a:off x="0" y="9207347"/>
            <a:ext cx="2752356" cy="1079653"/>
          </a:xfrm>
          <a:custGeom>
            <a:avLst/>
            <a:gdLst/>
            <a:ahLst/>
            <a:cxnLst/>
            <a:rect l="l" t="t" r="r" b="b"/>
            <a:pathLst>
              <a:path w="2752356" h="1079653">
                <a:moveTo>
                  <a:pt x="0" y="0"/>
                </a:moveTo>
                <a:lnTo>
                  <a:pt x="2752356" y="0"/>
                </a:lnTo>
                <a:lnTo>
                  <a:pt x="2752356" y="1079653"/>
                </a:lnTo>
                <a:lnTo>
                  <a:pt x="0" y="1079653"/>
                </a:lnTo>
                <a:lnTo>
                  <a:pt x="0" y="0"/>
                </a:lnTo>
                <a:close/>
              </a:path>
            </a:pathLst>
          </a:custGeom>
          <a:blipFill>
            <a:blip r:embed="rId5"/>
            <a:stretch>
              <a:fillRect/>
            </a:stretch>
          </a:blipFill>
        </p:spPr>
      </p:sp>
      <p:sp>
        <p:nvSpPr>
          <p:cNvPr id="23" name="Freeform 23"/>
          <p:cNvSpPr/>
          <p:nvPr/>
        </p:nvSpPr>
        <p:spPr>
          <a:xfrm flipH="1">
            <a:off x="14543542" y="2537837"/>
            <a:ext cx="3693322" cy="6051366"/>
          </a:xfrm>
          <a:custGeom>
            <a:avLst/>
            <a:gdLst/>
            <a:ahLst/>
            <a:cxnLst/>
            <a:rect l="l" t="t" r="r" b="b"/>
            <a:pathLst>
              <a:path w="3693322" h="6051366">
                <a:moveTo>
                  <a:pt x="3693322" y="0"/>
                </a:moveTo>
                <a:lnTo>
                  <a:pt x="0" y="0"/>
                </a:lnTo>
                <a:lnTo>
                  <a:pt x="0" y="6051366"/>
                </a:lnTo>
                <a:lnTo>
                  <a:pt x="3693322" y="6051366"/>
                </a:lnTo>
                <a:lnTo>
                  <a:pt x="3693322" y="0"/>
                </a:lnTo>
                <a:close/>
              </a:path>
            </a:pathLst>
          </a:custGeom>
          <a:blipFill>
            <a:blip r:embed="rId6"/>
            <a:stretch>
              <a:fillRect/>
            </a:stretch>
          </a:blipFill>
        </p:spPr>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085137" y="3457459"/>
            <a:ext cx="14305066" cy="5201784"/>
            <a:chOff x="0" y="0"/>
            <a:chExt cx="2016378" cy="733220"/>
          </a:xfrm>
        </p:grpSpPr>
        <p:sp>
          <p:nvSpPr>
            <p:cNvPr id="6" name="Freeform 6"/>
            <p:cNvSpPr/>
            <p:nvPr/>
          </p:nvSpPr>
          <p:spPr>
            <a:xfrm>
              <a:off x="0" y="0"/>
              <a:ext cx="2016378" cy="733220"/>
            </a:xfrm>
            <a:custGeom>
              <a:avLst/>
              <a:gdLst/>
              <a:ahLst/>
              <a:cxnLst/>
              <a:rect l="l" t="t" r="r" b="b"/>
              <a:pathLst>
                <a:path w="2016378" h="733220">
                  <a:moveTo>
                    <a:pt x="10824" y="0"/>
                  </a:moveTo>
                  <a:lnTo>
                    <a:pt x="2005554" y="0"/>
                  </a:lnTo>
                  <a:cubicBezTo>
                    <a:pt x="2008425" y="0"/>
                    <a:pt x="2011178" y="1140"/>
                    <a:pt x="2013208" y="3170"/>
                  </a:cubicBezTo>
                  <a:cubicBezTo>
                    <a:pt x="2015237" y="5200"/>
                    <a:pt x="2016378" y="7953"/>
                    <a:pt x="2016378" y="10824"/>
                  </a:cubicBezTo>
                  <a:lnTo>
                    <a:pt x="2016378" y="722396"/>
                  </a:lnTo>
                  <a:cubicBezTo>
                    <a:pt x="2016378" y="725267"/>
                    <a:pt x="2015237" y="728020"/>
                    <a:pt x="2013208" y="730050"/>
                  </a:cubicBezTo>
                  <a:cubicBezTo>
                    <a:pt x="2011178" y="732080"/>
                    <a:pt x="2008425" y="733220"/>
                    <a:pt x="2005554" y="733220"/>
                  </a:cubicBezTo>
                  <a:lnTo>
                    <a:pt x="10824" y="733220"/>
                  </a:lnTo>
                  <a:cubicBezTo>
                    <a:pt x="7953" y="733220"/>
                    <a:pt x="5200" y="732080"/>
                    <a:pt x="3170" y="730050"/>
                  </a:cubicBezTo>
                  <a:cubicBezTo>
                    <a:pt x="1140" y="728020"/>
                    <a:pt x="0" y="725267"/>
                    <a:pt x="0" y="722396"/>
                  </a:cubicBezTo>
                  <a:lnTo>
                    <a:pt x="0" y="10824"/>
                  </a:lnTo>
                  <a:cubicBezTo>
                    <a:pt x="0" y="7953"/>
                    <a:pt x="1140" y="5200"/>
                    <a:pt x="3170" y="3170"/>
                  </a:cubicBezTo>
                  <a:cubicBezTo>
                    <a:pt x="5200" y="1140"/>
                    <a:pt x="7953" y="0"/>
                    <a:pt x="10824"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016378" cy="77132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9" name="TextBox 9"/>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7</a:t>
            </a:r>
          </a:p>
        </p:txBody>
      </p:sp>
      <p:sp>
        <p:nvSpPr>
          <p:cNvPr id="10" name="TextBox 10"/>
          <p:cNvSpPr txBox="1"/>
          <p:nvPr/>
        </p:nvSpPr>
        <p:spPr>
          <a:xfrm>
            <a:off x="5812450" y="2038721"/>
            <a:ext cx="6850440"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Elemen Dasar</a:t>
            </a:r>
          </a:p>
        </p:txBody>
      </p:sp>
      <p:sp>
        <p:nvSpPr>
          <p:cNvPr id="11" name="TextBox 11"/>
          <p:cNvSpPr txBox="1"/>
          <p:nvPr/>
        </p:nvSpPr>
        <p:spPr>
          <a:xfrm>
            <a:off x="5095514" y="4055210"/>
            <a:ext cx="8096972" cy="4184651"/>
          </a:xfrm>
          <a:prstGeom prst="rect">
            <a:avLst/>
          </a:prstGeom>
        </p:spPr>
        <p:txBody>
          <a:bodyPr lIns="0" tIns="0" rIns="0" bIns="0" rtlCol="0" anchor="t">
            <a:spAutoFit/>
          </a:bodyPr>
          <a:lstStyle/>
          <a:p>
            <a:pPr algn="just">
              <a:lnSpc>
                <a:spcPts val="4759"/>
              </a:lnSpc>
            </a:pPr>
            <a:r>
              <a:rPr lang="en-US" sz="2799">
                <a:solidFill>
                  <a:srgbClr val="FFFFFF"/>
                </a:solidFill>
                <a:latin typeface="Poppins"/>
                <a:ea typeface="Poppins"/>
                <a:cs typeface="Poppins"/>
                <a:sym typeface="Poppins"/>
              </a:rPr>
              <a:t>• Heading &amp; Paragraf: &lt;h1&gt; sampai &lt;h6&gt;, &lt;p&gt;</a:t>
            </a:r>
          </a:p>
          <a:p>
            <a:pPr algn="just">
              <a:lnSpc>
                <a:spcPts val="4759"/>
              </a:lnSpc>
            </a:pPr>
            <a:r>
              <a:rPr lang="en-US" sz="2799">
                <a:solidFill>
                  <a:srgbClr val="FFFFFF"/>
                </a:solidFill>
                <a:latin typeface="Poppins"/>
                <a:ea typeface="Poppins"/>
                <a:cs typeface="Poppins"/>
                <a:sym typeface="Poppins"/>
              </a:rPr>
              <a:t>• Daftar: &lt;ul&gt;, &lt;ol&gt;, &lt;li&gt;</a:t>
            </a:r>
          </a:p>
          <a:p>
            <a:pPr algn="just">
              <a:lnSpc>
                <a:spcPts val="4759"/>
              </a:lnSpc>
            </a:pPr>
            <a:r>
              <a:rPr lang="en-US" sz="2799">
                <a:solidFill>
                  <a:srgbClr val="FFFFFF"/>
                </a:solidFill>
                <a:latin typeface="Poppins"/>
                <a:ea typeface="Poppins"/>
                <a:cs typeface="Poppins"/>
                <a:sym typeface="Poppins"/>
              </a:rPr>
              <a:t>• Tabel: &lt;table&gt;, &lt;tr&gt;, &lt;td&gt;, &lt;th&gt;</a:t>
            </a:r>
          </a:p>
          <a:p>
            <a:pPr algn="just">
              <a:lnSpc>
                <a:spcPts val="4759"/>
              </a:lnSpc>
            </a:pPr>
            <a:r>
              <a:rPr lang="en-US" sz="2799">
                <a:solidFill>
                  <a:srgbClr val="FFFFFF"/>
                </a:solidFill>
                <a:latin typeface="Poppins"/>
                <a:ea typeface="Poppins"/>
                <a:cs typeface="Poppins"/>
                <a:sym typeface="Poppins"/>
              </a:rPr>
              <a:t>• Link dan Gambar: &lt;a&gt;, &lt;img&gt;</a:t>
            </a:r>
          </a:p>
          <a:p>
            <a:pPr algn="just">
              <a:lnSpc>
                <a:spcPts val="4759"/>
              </a:lnSpc>
            </a:pPr>
            <a:r>
              <a:rPr lang="en-US" sz="2799">
                <a:solidFill>
                  <a:srgbClr val="FFFFFF"/>
                </a:solidFill>
                <a:latin typeface="Poppins"/>
                <a:ea typeface="Poppins"/>
                <a:cs typeface="Poppins"/>
                <a:sym typeface="Poppins"/>
              </a:rPr>
              <a:t>• Formulir: &lt;form&gt;, &lt;input&gt;, &lt;label&gt;</a:t>
            </a:r>
          </a:p>
          <a:p>
            <a:pPr algn="just">
              <a:lnSpc>
                <a:spcPts val="4759"/>
              </a:lnSpc>
            </a:pPr>
            <a:r>
              <a:rPr lang="en-US" sz="2799">
                <a:solidFill>
                  <a:srgbClr val="FFFFFF"/>
                </a:solidFill>
                <a:latin typeface="Poppins"/>
                <a:ea typeface="Poppins"/>
                <a:cs typeface="Poppins"/>
                <a:sym typeface="Poppins"/>
              </a:rPr>
              <a:t>• Text: &lt;b&gt;, &lt;i&gt;, &lt;u&gt;,&lt;s&gt;, &lt;hr&gt;, &lt;br&gt;</a:t>
            </a:r>
          </a:p>
          <a:p>
            <a:pPr algn="just">
              <a:lnSpc>
                <a:spcPts val="4759"/>
              </a:lnSpc>
            </a:pPr>
            <a:r>
              <a:rPr lang="en-US" sz="2799">
                <a:solidFill>
                  <a:srgbClr val="FFFFFF"/>
                </a:solidFill>
                <a:latin typeface="Poppins"/>
                <a:ea typeface="Poppins"/>
                <a:cs typeface="Poppins"/>
                <a:sym typeface="Poppins"/>
              </a:rPr>
              <a:t>• &lt;div&gt;, &lt;span&gt;</a:t>
            </a:r>
          </a:p>
        </p:txBody>
      </p:sp>
      <p:grpSp>
        <p:nvGrpSpPr>
          <p:cNvPr id="12" name="Group 12"/>
          <p:cNvGrpSpPr/>
          <p:nvPr/>
        </p:nvGrpSpPr>
        <p:grpSpPr>
          <a:xfrm>
            <a:off x="1028700" y="917764"/>
            <a:ext cx="16230600" cy="807119"/>
            <a:chOff x="0" y="0"/>
            <a:chExt cx="2287793" cy="113768"/>
          </a:xfrm>
        </p:grpSpPr>
        <p:sp>
          <p:nvSpPr>
            <p:cNvPr id="13" name="Freeform 13"/>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4" name="TextBox 14"/>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6240660" y="1181306"/>
            <a:ext cx="299085" cy="299085"/>
          </a:xfrm>
          <a:custGeom>
            <a:avLst/>
            <a:gdLst/>
            <a:ahLst/>
            <a:cxnLst/>
            <a:rect l="l" t="t" r="r" b="b"/>
            <a:pathLst>
              <a:path w="299085" h="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661228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17" name="TextBox 17"/>
          <p:cNvSpPr txBox="1"/>
          <p:nvPr/>
        </p:nvSpPr>
        <p:spPr>
          <a:xfrm>
            <a:off x="864507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8" name="TextBox 18"/>
          <p:cNvSpPr txBox="1"/>
          <p:nvPr/>
        </p:nvSpPr>
        <p:spPr>
          <a:xfrm>
            <a:off x="1780158" y="1200356"/>
            <a:ext cx="2391278" cy="280035"/>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DEVCOM</a:t>
            </a:r>
          </a:p>
        </p:txBody>
      </p:sp>
      <p:sp>
        <p:nvSpPr>
          <p:cNvPr id="19" name="TextBox 19"/>
          <p:cNvSpPr txBox="1"/>
          <p:nvPr/>
        </p:nvSpPr>
        <p:spPr>
          <a:xfrm>
            <a:off x="10509616"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id="20" name="Freeform 20"/>
          <p:cNvSpPr/>
          <p:nvPr/>
        </p:nvSpPr>
        <p:spPr>
          <a:xfrm>
            <a:off x="0" y="9207347"/>
            <a:ext cx="2752356" cy="1079653"/>
          </a:xfrm>
          <a:custGeom>
            <a:avLst/>
            <a:gdLst/>
            <a:ahLst/>
            <a:cxnLst/>
            <a:rect l="l" t="t" r="r" b="b"/>
            <a:pathLst>
              <a:path w="2752356" h="1079653">
                <a:moveTo>
                  <a:pt x="0" y="0"/>
                </a:moveTo>
                <a:lnTo>
                  <a:pt x="2752356" y="0"/>
                </a:lnTo>
                <a:lnTo>
                  <a:pt x="2752356" y="1079653"/>
                </a:lnTo>
                <a:lnTo>
                  <a:pt x="0" y="1079653"/>
                </a:lnTo>
                <a:lnTo>
                  <a:pt x="0" y="0"/>
                </a:lnTo>
                <a:close/>
              </a:path>
            </a:pathLst>
          </a:custGeom>
          <a:blipFill>
            <a:blip r:embed="rId4"/>
            <a:stretch>
              <a:fillRect/>
            </a:stretch>
          </a:blipFill>
        </p:spPr>
      </p:sp>
      <p:sp>
        <p:nvSpPr>
          <p:cNvPr id="21" name="Freeform 21"/>
          <p:cNvSpPr/>
          <p:nvPr/>
        </p:nvSpPr>
        <p:spPr>
          <a:xfrm>
            <a:off x="13841018" y="2232083"/>
            <a:ext cx="3693322" cy="6051366"/>
          </a:xfrm>
          <a:custGeom>
            <a:avLst/>
            <a:gdLst/>
            <a:ahLst/>
            <a:cxnLst/>
            <a:rect l="l" t="t" r="r" b="b"/>
            <a:pathLst>
              <a:path w="3693322" h="6051366">
                <a:moveTo>
                  <a:pt x="0" y="0"/>
                </a:moveTo>
                <a:lnTo>
                  <a:pt x="3693322" y="0"/>
                </a:lnTo>
                <a:lnTo>
                  <a:pt x="3693322" y="6051366"/>
                </a:lnTo>
                <a:lnTo>
                  <a:pt x="0" y="6051366"/>
                </a:lnTo>
                <a:lnTo>
                  <a:pt x="0" y="0"/>
                </a:lnTo>
                <a:close/>
              </a:path>
            </a:pathLst>
          </a:custGeom>
          <a:blipFill>
            <a:blip r:embed="rId5"/>
            <a:stretch>
              <a:fillRect/>
            </a:stretch>
          </a:blipFill>
        </p:spPr>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53099" y="-282620"/>
            <a:ext cx="20524231" cy="4730795"/>
            <a:chOff x="0" y="0"/>
            <a:chExt cx="5583242" cy="1286926"/>
          </a:xfrm>
        </p:grpSpPr>
        <p:sp>
          <p:nvSpPr>
            <p:cNvPr id="3" name="Freeform 3"/>
            <p:cNvSpPr/>
            <p:nvPr/>
          </p:nvSpPr>
          <p:spPr>
            <a:xfrm>
              <a:off x="0" y="0"/>
              <a:ext cx="5583242" cy="1286926"/>
            </a:xfrm>
            <a:custGeom>
              <a:avLst/>
              <a:gdLst/>
              <a:ahLst/>
              <a:cxnLst/>
              <a:rect l="l" t="t" r="r" b="b"/>
              <a:pathLst>
                <a:path w="5583242" h="1286926">
                  <a:moveTo>
                    <a:pt x="8676" y="0"/>
                  </a:moveTo>
                  <a:lnTo>
                    <a:pt x="5574566" y="0"/>
                  </a:lnTo>
                  <a:cubicBezTo>
                    <a:pt x="5576867" y="0"/>
                    <a:pt x="5579074" y="914"/>
                    <a:pt x="5580701" y="2541"/>
                  </a:cubicBezTo>
                  <a:cubicBezTo>
                    <a:pt x="5582328" y="4168"/>
                    <a:pt x="5583242" y="6375"/>
                    <a:pt x="5583242" y="8676"/>
                  </a:cubicBezTo>
                  <a:lnTo>
                    <a:pt x="5583242" y="1278250"/>
                  </a:lnTo>
                  <a:cubicBezTo>
                    <a:pt x="5583242" y="1280551"/>
                    <a:pt x="5582328" y="1282758"/>
                    <a:pt x="5580701" y="1284385"/>
                  </a:cubicBezTo>
                  <a:cubicBezTo>
                    <a:pt x="5579074" y="1286012"/>
                    <a:pt x="5576867" y="1286926"/>
                    <a:pt x="5574566" y="1286926"/>
                  </a:cubicBezTo>
                  <a:lnTo>
                    <a:pt x="8676" y="1286926"/>
                  </a:lnTo>
                  <a:cubicBezTo>
                    <a:pt x="6375" y="1286926"/>
                    <a:pt x="4168" y="1286012"/>
                    <a:pt x="2541" y="1284385"/>
                  </a:cubicBezTo>
                  <a:cubicBezTo>
                    <a:pt x="914" y="1282758"/>
                    <a:pt x="0" y="1280551"/>
                    <a:pt x="0" y="1278250"/>
                  </a:cubicBezTo>
                  <a:lnTo>
                    <a:pt x="0" y="8676"/>
                  </a:lnTo>
                  <a:cubicBezTo>
                    <a:pt x="0" y="6375"/>
                    <a:pt x="914" y="4168"/>
                    <a:pt x="2541" y="2541"/>
                  </a:cubicBezTo>
                  <a:cubicBezTo>
                    <a:pt x="4168" y="914"/>
                    <a:pt x="6375" y="0"/>
                    <a:pt x="8676" y="0"/>
                  </a:cubicBezTo>
                  <a:close/>
                </a:path>
              </a:pathLst>
            </a:custGeom>
            <a:blipFill>
              <a:blip r:embed="rId2"/>
              <a:stretch>
                <a:fillRect t="-94524" b="-94524"/>
              </a:stretch>
            </a:blipFill>
          </p:spPr>
        </p:sp>
      </p:grpSp>
      <p:grpSp>
        <p:nvGrpSpPr>
          <p:cNvPr id="4" name="Group 4"/>
          <p:cNvGrpSpPr/>
          <p:nvPr/>
        </p:nvGrpSpPr>
        <p:grpSpPr>
          <a:xfrm>
            <a:off x="1028700" y="917764"/>
            <a:ext cx="16230600" cy="807119"/>
            <a:chOff x="0" y="0"/>
            <a:chExt cx="2287793" cy="113768"/>
          </a:xfrm>
        </p:grpSpPr>
        <p:sp>
          <p:nvSpPr>
            <p:cNvPr id="5" name="Freeform 5"/>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6" name="TextBox 6"/>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6240660" y="1181306"/>
            <a:ext cx="299085" cy="299085"/>
          </a:xfrm>
          <a:custGeom>
            <a:avLst/>
            <a:gdLst/>
            <a:ahLst/>
            <a:cxnLst/>
            <a:rect l="l" t="t" r="r" b="b"/>
            <a:pathLst>
              <a:path w="299085" h="299085">
                <a:moveTo>
                  <a:pt x="0" y="0"/>
                </a:moveTo>
                <a:lnTo>
                  <a:pt x="299085" y="0"/>
                </a:lnTo>
                <a:lnTo>
                  <a:pt x="299085" y="299085"/>
                </a:lnTo>
                <a:lnTo>
                  <a:pt x="0" y="299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28700" y="8906701"/>
            <a:ext cx="389508" cy="389508"/>
          </a:xfrm>
          <a:custGeom>
            <a:avLst/>
            <a:gdLst/>
            <a:ahLst/>
            <a:cxnLst/>
            <a:rect l="l" t="t" r="r" b="b"/>
            <a:pathLst>
              <a:path w="389508" h="389508">
                <a:moveTo>
                  <a:pt x="0" y="0"/>
                </a:moveTo>
                <a:lnTo>
                  <a:pt x="389508" y="0"/>
                </a:lnTo>
                <a:lnTo>
                  <a:pt x="389508" y="389508"/>
                </a:lnTo>
                <a:lnTo>
                  <a:pt x="0" y="389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752082" y="8906701"/>
            <a:ext cx="389508" cy="389508"/>
          </a:xfrm>
          <a:custGeom>
            <a:avLst/>
            <a:gdLst/>
            <a:ahLst/>
            <a:cxnLst/>
            <a:rect l="l" t="t" r="r" b="b"/>
            <a:pathLst>
              <a:path w="389508" h="389508">
                <a:moveTo>
                  <a:pt x="0" y="0"/>
                </a:moveTo>
                <a:lnTo>
                  <a:pt x="389508" y="0"/>
                </a:lnTo>
                <a:lnTo>
                  <a:pt x="389508" y="389508"/>
                </a:lnTo>
                <a:lnTo>
                  <a:pt x="0" y="3895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661228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11" name="TextBox 11"/>
          <p:cNvSpPr txBox="1"/>
          <p:nvPr/>
        </p:nvSpPr>
        <p:spPr>
          <a:xfrm>
            <a:off x="8645071"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2" name="TextBox 12"/>
          <p:cNvSpPr txBox="1"/>
          <p:nvPr/>
        </p:nvSpPr>
        <p:spPr>
          <a:xfrm>
            <a:off x="1780158" y="1200356"/>
            <a:ext cx="2391278" cy="280035"/>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DEVCOM</a:t>
            </a:r>
          </a:p>
        </p:txBody>
      </p:sp>
      <p:sp>
        <p:nvSpPr>
          <p:cNvPr id="13" name="TextBox 13"/>
          <p:cNvSpPr txBox="1"/>
          <p:nvPr/>
        </p:nvSpPr>
        <p:spPr>
          <a:xfrm>
            <a:off x="10509616"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grpSp>
        <p:nvGrpSpPr>
          <p:cNvPr id="14" name="Group 14"/>
          <p:cNvGrpSpPr/>
          <p:nvPr/>
        </p:nvGrpSpPr>
        <p:grpSpPr>
          <a:xfrm>
            <a:off x="16650621" y="8790649"/>
            <a:ext cx="608679" cy="602564"/>
            <a:chOff x="0" y="0"/>
            <a:chExt cx="85797" cy="84935"/>
          </a:xfrm>
        </p:grpSpPr>
        <p:sp>
          <p:nvSpPr>
            <p:cNvPr id="15" name="Freeform 15"/>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6" name="TextBox 16"/>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5268580" y="8832850"/>
            <a:ext cx="1271165"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id="18" name="TextBox 18"/>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8</a:t>
            </a:r>
          </a:p>
        </p:txBody>
      </p:sp>
      <p:sp>
        <p:nvSpPr>
          <p:cNvPr id="19" name="TextBox 19"/>
          <p:cNvSpPr txBox="1"/>
          <p:nvPr/>
        </p:nvSpPr>
        <p:spPr>
          <a:xfrm>
            <a:off x="3147724" y="5619750"/>
            <a:ext cx="11992551" cy="1907459"/>
          </a:xfrm>
          <a:prstGeom prst="rect">
            <a:avLst/>
          </a:prstGeom>
        </p:spPr>
        <p:txBody>
          <a:bodyPr lIns="0" tIns="0" rIns="0" bIns="0" rtlCol="0" anchor="t">
            <a:spAutoFit/>
          </a:bodyPr>
          <a:lstStyle/>
          <a:p>
            <a:pPr algn="ctr">
              <a:lnSpc>
                <a:spcPts val="13269"/>
              </a:lnSpc>
            </a:pPr>
            <a:r>
              <a:rPr lang="en-US" sz="13822" b="1">
                <a:solidFill>
                  <a:srgbClr val="FFFFFF"/>
                </a:solidFill>
                <a:latin typeface="Poppins Bold"/>
                <a:ea typeface="Poppins Bold"/>
                <a:cs typeface="Poppins Bold"/>
                <a:sym typeface="Poppins Bold"/>
              </a:rPr>
              <a:t>THANK YOU</a:t>
            </a:r>
          </a:p>
        </p:txBody>
      </p:sp>
      <p:sp>
        <p:nvSpPr>
          <p:cNvPr id="20" name="TextBox 20"/>
          <p:cNvSpPr txBox="1"/>
          <p:nvPr/>
        </p:nvSpPr>
        <p:spPr>
          <a:xfrm>
            <a:off x="3682852" y="7448963"/>
            <a:ext cx="10922297" cy="473075"/>
          </a:xfrm>
          <a:prstGeom prst="rect">
            <a:avLst/>
          </a:prstGeom>
        </p:spPr>
        <p:txBody>
          <a:bodyPr lIns="0" tIns="0" rIns="0" bIns="0" rtlCol="0" anchor="t">
            <a:spAutoFit/>
          </a:bodyPr>
          <a:lstStyle/>
          <a:p>
            <a:pPr algn="ctr">
              <a:lnSpc>
                <a:spcPts val="3910"/>
              </a:lnSpc>
            </a:pPr>
            <a:r>
              <a:rPr lang="en-US" sz="2300" spc="1104">
                <a:solidFill>
                  <a:srgbClr val="FFFFFF"/>
                </a:solidFill>
                <a:latin typeface="Poppins"/>
                <a:ea typeface="Poppins"/>
                <a:cs typeface="Poppins"/>
                <a:sym typeface="Poppins"/>
              </a:rPr>
              <a:t>FOR YOUR ATTENTION</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398</Words>
  <Application>Microsoft Office PowerPoint</Application>
  <PresentationFormat>Custom</PresentationFormat>
  <Paragraphs>88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Poppins Bold</vt:lpstr>
      <vt:lpstr>Calibri</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Gradient Modern Computer Presentation</dc:title>
  <cp:lastModifiedBy>ahmad al qodri</cp:lastModifiedBy>
  <cp:revision>2</cp:revision>
  <dcterms:created xsi:type="dcterms:W3CDTF">2006-08-16T00:00:00Z</dcterms:created>
  <dcterms:modified xsi:type="dcterms:W3CDTF">2025-03-14T15:24:29Z</dcterms:modified>
  <dc:identifier>DAGhmP8pli8</dc:identifier>
</cp:coreProperties>
</file>